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1115" r:id="rId2"/>
    <p:sldId id="1271" r:id="rId3"/>
    <p:sldId id="1881" r:id="rId4"/>
    <p:sldId id="1908" r:id="rId5"/>
    <p:sldId id="1882" r:id="rId6"/>
    <p:sldId id="1883" r:id="rId7"/>
    <p:sldId id="1884" r:id="rId8"/>
    <p:sldId id="1885" r:id="rId9"/>
    <p:sldId id="1865" r:id="rId10"/>
    <p:sldId id="1886" r:id="rId11"/>
    <p:sldId id="1868" r:id="rId12"/>
    <p:sldId id="1887" r:id="rId13"/>
    <p:sldId id="1869" r:id="rId14"/>
    <p:sldId id="1870" r:id="rId15"/>
    <p:sldId id="1871" r:id="rId16"/>
    <p:sldId id="1872" r:id="rId17"/>
    <p:sldId id="1888" r:id="rId18"/>
    <p:sldId id="1807" r:id="rId19"/>
    <p:sldId id="1857" r:id="rId20"/>
    <p:sldId id="1851" r:id="rId21"/>
    <p:sldId id="1245" r:id="rId22"/>
    <p:sldId id="1859" r:id="rId23"/>
    <p:sldId id="1318" r:id="rId24"/>
    <p:sldId id="1393" r:id="rId25"/>
    <p:sldId id="1819" r:id="rId26"/>
    <p:sldId id="1394" r:id="rId27"/>
    <p:sldId id="1246" r:id="rId28"/>
    <p:sldId id="1858" r:id="rId29"/>
    <p:sldId id="1336" r:id="rId30"/>
    <p:sldId id="1352" r:id="rId31"/>
    <p:sldId id="1421" r:id="rId32"/>
    <p:sldId id="1356" r:id="rId33"/>
    <p:sldId id="1411" r:id="rId34"/>
    <p:sldId id="1423" r:id="rId35"/>
    <p:sldId id="1850" r:id="rId36"/>
    <p:sldId id="1860" r:id="rId37"/>
    <p:sldId id="1861" r:id="rId38"/>
    <p:sldId id="1862" r:id="rId39"/>
    <p:sldId id="1874" r:id="rId40"/>
    <p:sldId id="1863" r:id="rId41"/>
    <p:sldId id="1875" r:id="rId42"/>
    <p:sldId id="1866" r:id="rId43"/>
    <p:sldId id="1864" r:id="rId44"/>
    <p:sldId id="1873" r:id="rId45"/>
    <p:sldId id="1867" r:id="rId46"/>
    <p:sldId id="1889" r:id="rId47"/>
    <p:sldId id="1890" r:id="rId48"/>
    <p:sldId id="1891" r:id="rId49"/>
    <p:sldId id="1892" r:id="rId50"/>
    <p:sldId id="1893" r:id="rId51"/>
    <p:sldId id="1894" r:id="rId52"/>
    <p:sldId id="1895" r:id="rId53"/>
    <p:sldId id="1896" r:id="rId54"/>
    <p:sldId id="1897" r:id="rId55"/>
    <p:sldId id="1899" r:id="rId56"/>
    <p:sldId id="1900" r:id="rId57"/>
    <p:sldId id="1898" r:id="rId58"/>
    <p:sldId id="1901" r:id="rId59"/>
    <p:sldId id="1902" r:id="rId60"/>
    <p:sldId id="1903" r:id="rId61"/>
    <p:sldId id="1904" r:id="rId62"/>
    <p:sldId id="1905" r:id="rId63"/>
    <p:sldId id="1907" r:id="rId64"/>
    <p:sldId id="190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AAEACD-0A45-4876-8455-6511D01F8080}">
          <p14:sldIdLst>
            <p14:sldId id="1115"/>
            <p14:sldId id="1271"/>
            <p14:sldId id="1881"/>
            <p14:sldId id="1908"/>
            <p14:sldId id="1882"/>
            <p14:sldId id="1883"/>
            <p14:sldId id="1884"/>
            <p14:sldId id="1885"/>
            <p14:sldId id="1865"/>
            <p14:sldId id="1886"/>
            <p14:sldId id="1868"/>
            <p14:sldId id="1887"/>
            <p14:sldId id="1869"/>
            <p14:sldId id="1870"/>
            <p14:sldId id="1871"/>
            <p14:sldId id="1872"/>
            <p14:sldId id="1888"/>
          </p14:sldIdLst>
        </p14:section>
        <p14:section name="Untitled Section" id="{97E8B29A-E80F-40AF-97B3-22C504E2EE3C}">
          <p14:sldIdLst>
            <p14:sldId id="1807"/>
            <p14:sldId id="1857"/>
            <p14:sldId id="1851"/>
            <p14:sldId id="1245"/>
            <p14:sldId id="1859"/>
            <p14:sldId id="1318"/>
            <p14:sldId id="1393"/>
            <p14:sldId id="1819"/>
            <p14:sldId id="1394"/>
            <p14:sldId id="1246"/>
            <p14:sldId id="1858"/>
            <p14:sldId id="1336"/>
            <p14:sldId id="1352"/>
            <p14:sldId id="1421"/>
            <p14:sldId id="1356"/>
            <p14:sldId id="1411"/>
            <p14:sldId id="1423"/>
            <p14:sldId id="1850"/>
            <p14:sldId id="1860"/>
            <p14:sldId id="1861"/>
            <p14:sldId id="1862"/>
            <p14:sldId id="1874"/>
            <p14:sldId id="1863"/>
            <p14:sldId id="1875"/>
            <p14:sldId id="1866"/>
            <p14:sldId id="1864"/>
            <p14:sldId id="1873"/>
            <p14:sldId id="1867"/>
            <p14:sldId id="1889"/>
            <p14:sldId id="1890"/>
            <p14:sldId id="1891"/>
            <p14:sldId id="1892"/>
            <p14:sldId id="1893"/>
            <p14:sldId id="1894"/>
            <p14:sldId id="1895"/>
            <p14:sldId id="1896"/>
            <p14:sldId id="1897"/>
            <p14:sldId id="1899"/>
            <p14:sldId id="1900"/>
            <p14:sldId id="1898"/>
            <p14:sldId id="1901"/>
            <p14:sldId id="1902"/>
            <p14:sldId id="1903"/>
            <p14:sldId id="1904"/>
            <p14:sldId id="1905"/>
            <p14:sldId id="1907"/>
            <p14:sldId id="19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216"/>
    <p:restoredTop sz="96327"/>
  </p:normalViewPr>
  <p:slideViewPr>
    <p:cSldViewPr snapToGrid="0" snapToObjects="1">
      <p:cViewPr varScale="1">
        <p:scale>
          <a:sx n="86" d="100"/>
          <a:sy n="86" d="100"/>
        </p:scale>
        <p:origin x="826" y="58"/>
      </p:cViewPr>
      <p:guideLst/>
    </p:cSldViewPr>
  </p:slideViewPr>
  <p:notesTextViewPr>
    <p:cViewPr>
      <p:scale>
        <a:sx n="1" d="1"/>
        <a:sy n="1" d="1"/>
      </p:scale>
      <p:origin x="0" y="0"/>
    </p:cViewPr>
  </p:notesTextViewPr>
  <p:sorterViewPr>
    <p:cViewPr>
      <p:scale>
        <a:sx n="1" d="1"/>
        <a:sy n="1" d="1"/>
      </p:scale>
      <p:origin x="0" y="-1404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047BC-1048-9B4D-999C-B8FC6DDBB55A}"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64D6C-2B70-8145-8077-6F89015A278B}" type="slidenum">
              <a:rPr lang="en-US" smtClean="0"/>
              <a:t>‹#›</a:t>
            </a:fld>
            <a:endParaRPr lang="en-US"/>
          </a:p>
        </p:txBody>
      </p:sp>
    </p:spTree>
    <p:extLst>
      <p:ext uri="{BB962C8B-B14F-4D97-AF65-F5344CB8AC3E}">
        <p14:creationId xmlns:p14="http://schemas.microsoft.com/office/powerpoint/2010/main" val="9055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2/28/2024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2D2EDF-6A62-4660-A20B-5D6D0D49BEF8}"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57076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AB3814-BDE8-4C75-A7B9-2FDE22A3C784}"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352496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9BA17F3-10DB-4599-B341-9D95098AECDC}"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54432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E20347-C8ED-4BA1-B179-1DA4B3D600B8}"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70532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8D3A29-106D-403C-8328-625F440C64EA}"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7300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C1425-89FB-4C85-96F3-4DE00806159B}"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618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2A675D-1F7E-4E09-9860-48B95FCEF164}"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5771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ABBF04-663A-4A7C-8094-AB89E55597FD}"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144870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4A0E455-3C4B-492D-85B5-141AE2E8036F}" type="datetime1">
              <a:rPr lang="en-US" smtClean="0"/>
              <a:t>2/28/2024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61975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54F90B-4B98-499D-B9E1-AAD755513560}"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4825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E82683-2E85-4721-9FF6-915D29D60424}" type="datetime1">
              <a:rPr lang="en-US" smtClean="0"/>
              <a:t>2/28/2024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772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7EA-74FC-AD02-A12F-C53CC89BC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E70C3E-1562-BA37-A824-7E1DFC58D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E0F3A-E9B4-1B60-0575-5E14C32F4811}"/>
              </a:ext>
            </a:extLst>
          </p:cNvPr>
          <p:cNvSpPr>
            <a:spLocks noGrp="1"/>
          </p:cNvSpPr>
          <p:nvPr>
            <p:ph type="dt" sz="half" idx="10"/>
          </p:nvPr>
        </p:nvSpPr>
        <p:spPr/>
        <p:txBody>
          <a:bodyPr/>
          <a:lstStyle/>
          <a:p>
            <a:fld id="{3F8801AD-6A48-FA40-8B0C-2506AC9254FF}" type="datetime1">
              <a:rPr lang="en-US" smtClean="0"/>
              <a:t>2/28/2024</a:t>
            </a:fld>
            <a:endParaRPr lang="en-US"/>
          </a:p>
        </p:txBody>
      </p:sp>
      <p:sp>
        <p:nvSpPr>
          <p:cNvPr id="5" name="Footer Placeholder 4">
            <a:extLst>
              <a:ext uri="{FF2B5EF4-FFF2-40B4-BE49-F238E27FC236}">
                <a16:creationId xmlns:a16="http://schemas.microsoft.com/office/drawing/2014/main" id="{FADEE3A4-6BC6-76DA-C6AD-08BD76036362}"/>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58203837-5813-F820-376C-2A43D6F952C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36304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28F-522A-4210-94AB-410E0E295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EFD6E-189E-9962-2D77-2E12038E5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FE8A-EDDA-7D22-6B6C-203B570DF7FC}"/>
              </a:ext>
            </a:extLst>
          </p:cNvPr>
          <p:cNvSpPr>
            <a:spLocks noGrp="1"/>
          </p:cNvSpPr>
          <p:nvPr>
            <p:ph type="dt" sz="half" idx="10"/>
          </p:nvPr>
        </p:nvSpPr>
        <p:spPr/>
        <p:txBody>
          <a:bodyPr/>
          <a:lstStyle/>
          <a:p>
            <a:fld id="{095A9CC9-5B50-9442-9246-AE104E66481D}" type="datetime1">
              <a:rPr lang="en-US" smtClean="0"/>
              <a:t>2/28/2024</a:t>
            </a:fld>
            <a:endParaRPr lang="en-US"/>
          </a:p>
        </p:txBody>
      </p:sp>
      <p:sp>
        <p:nvSpPr>
          <p:cNvPr id="5" name="Footer Placeholder 4">
            <a:extLst>
              <a:ext uri="{FF2B5EF4-FFF2-40B4-BE49-F238E27FC236}">
                <a16:creationId xmlns:a16="http://schemas.microsoft.com/office/drawing/2014/main" id="{725080DB-A48A-2DD3-9888-9199BA2193DB}"/>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B1394B11-6251-C774-9ABB-BD32533EC481}"/>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07288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C6B1F-84C6-3975-A229-79C52ADB4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398E28-05B8-688C-35BE-D1A404DFA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128C1-6DE1-87F1-0460-2D648CCACF32}"/>
              </a:ext>
            </a:extLst>
          </p:cNvPr>
          <p:cNvSpPr>
            <a:spLocks noGrp="1"/>
          </p:cNvSpPr>
          <p:nvPr>
            <p:ph type="dt" sz="half" idx="10"/>
          </p:nvPr>
        </p:nvSpPr>
        <p:spPr/>
        <p:txBody>
          <a:bodyPr/>
          <a:lstStyle/>
          <a:p>
            <a:fld id="{E86303A0-137A-AF45-90A2-1909AF073735}" type="datetime1">
              <a:rPr lang="en-US" smtClean="0"/>
              <a:t>2/28/2024</a:t>
            </a:fld>
            <a:endParaRPr lang="en-US"/>
          </a:p>
        </p:txBody>
      </p:sp>
      <p:sp>
        <p:nvSpPr>
          <p:cNvPr id="5" name="Footer Placeholder 4">
            <a:extLst>
              <a:ext uri="{FF2B5EF4-FFF2-40B4-BE49-F238E27FC236}">
                <a16:creationId xmlns:a16="http://schemas.microsoft.com/office/drawing/2014/main" id="{9CEF6103-6A8F-9770-53E7-B91D612E642C}"/>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1B592830-F820-7F31-9272-C908F7EDB65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99343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9998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7CDC-83F0-BCD5-502C-9506AD9D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8DFC-1827-9026-F80B-89EAAF034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7480E-C967-F96B-5360-2855FE117D63}"/>
              </a:ext>
            </a:extLst>
          </p:cNvPr>
          <p:cNvSpPr>
            <a:spLocks noGrp="1"/>
          </p:cNvSpPr>
          <p:nvPr>
            <p:ph type="dt" sz="half" idx="10"/>
          </p:nvPr>
        </p:nvSpPr>
        <p:spPr/>
        <p:txBody>
          <a:bodyPr/>
          <a:lstStyle/>
          <a:p>
            <a:fld id="{871323C5-73BC-814C-AFC2-8CC4FE71159F}" type="datetime1">
              <a:rPr lang="en-US" smtClean="0"/>
              <a:t>2/28/2024</a:t>
            </a:fld>
            <a:endParaRPr lang="en-US"/>
          </a:p>
        </p:txBody>
      </p:sp>
      <p:sp>
        <p:nvSpPr>
          <p:cNvPr id="5" name="Footer Placeholder 4">
            <a:extLst>
              <a:ext uri="{FF2B5EF4-FFF2-40B4-BE49-F238E27FC236}">
                <a16:creationId xmlns:a16="http://schemas.microsoft.com/office/drawing/2014/main" id="{F7DC7E20-F91B-5D71-8278-EC3134A33665}"/>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C66A083B-83C0-9400-C19A-422CEFEDB3D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18183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F813-BE2A-E007-FA28-38AC8D26E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1F0ED-9AFD-FB75-642B-62FA327A8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06B79-33D2-898B-E252-EA59C8CC366E}"/>
              </a:ext>
            </a:extLst>
          </p:cNvPr>
          <p:cNvSpPr>
            <a:spLocks noGrp="1"/>
          </p:cNvSpPr>
          <p:nvPr>
            <p:ph type="dt" sz="half" idx="10"/>
          </p:nvPr>
        </p:nvSpPr>
        <p:spPr/>
        <p:txBody>
          <a:bodyPr/>
          <a:lstStyle/>
          <a:p>
            <a:fld id="{8B0B80DE-7774-6843-8A2A-3AF1BDF37E59}" type="datetime1">
              <a:rPr lang="en-US" smtClean="0"/>
              <a:t>2/28/2024</a:t>
            </a:fld>
            <a:endParaRPr lang="en-US"/>
          </a:p>
        </p:txBody>
      </p:sp>
      <p:sp>
        <p:nvSpPr>
          <p:cNvPr id="5" name="Footer Placeholder 4">
            <a:extLst>
              <a:ext uri="{FF2B5EF4-FFF2-40B4-BE49-F238E27FC236}">
                <a16:creationId xmlns:a16="http://schemas.microsoft.com/office/drawing/2014/main" id="{A4D8570F-BC23-3CBF-0FA7-02A08ADE160D}"/>
              </a:ext>
            </a:extLst>
          </p:cNvPr>
          <p:cNvSpPr>
            <a:spLocks noGrp="1"/>
          </p:cNvSpPr>
          <p:nvPr>
            <p:ph type="ftr" sz="quarter" idx="11"/>
          </p:nvPr>
        </p:nvSpPr>
        <p:spPr/>
        <p:txBody>
          <a:bodyPr/>
          <a:lstStyle/>
          <a:p>
            <a:r>
              <a:rPr lang="en-US"/>
              <a:t>https://github.com/kwchurch/WSDM_2024_tutorial</a:t>
            </a:r>
          </a:p>
        </p:txBody>
      </p:sp>
      <p:sp>
        <p:nvSpPr>
          <p:cNvPr id="6" name="Slide Number Placeholder 5">
            <a:extLst>
              <a:ext uri="{FF2B5EF4-FFF2-40B4-BE49-F238E27FC236}">
                <a16:creationId xmlns:a16="http://schemas.microsoft.com/office/drawing/2014/main" id="{DE777966-0F8E-E891-B33F-10BE5ACD5D6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97083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3751-216C-75BF-B058-8D5317D97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17445-F792-A46B-CBD8-EDC6735BC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F1833E-A8A2-444D-BAB1-7DC3DF424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0CAD80-034B-8BCA-2BCE-670FEC69B337}"/>
              </a:ext>
            </a:extLst>
          </p:cNvPr>
          <p:cNvSpPr>
            <a:spLocks noGrp="1"/>
          </p:cNvSpPr>
          <p:nvPr>
            <p:ph type="dt" sz="half" idx="10"/>
          </p:nvPr>
        </p:nvSpPr>
        <p:spPr/>
        <p:txBody>
          <a:bodyPr/>
          <a:lstStyle/>
          <a:p>
            <a:fld id="{18602133-3BA8-5742-8D6D-AD0D24062C95}" type="datetime1">
              <a:rPr lang="en-US" smtClean="0"/>
              <a:t>2/28/2024</a:t>
            </a:fld>
            <a:endParaRPr lang="en-US"/>
          </a:p>
        </p:txBody>
      </p:sp>
      <p:sp>
        <p:nvSpPr>
          <p:cNvPr id="6" name="Footer Placeholder 5">
            <a:extLst>
              <a:ext uri="{FF2B5EF4-FFF2-40B4-BE49-F238E27FC236}">
                <a16:creationId xmlns:a16="http://schemas.microsoft.com/office/drawing/2014/main" id="{643DEF8C-B182-CD82-3AF0-2E5A7E8098F9}"/>
              </a:ext>
            </a:extLst>
          </p:cNvPr>
          <p:cNvSpPr>
            <a:spLocks noGrp="1"/>
          </p:cNvSpPr>
          <p:nvPr>
            <p:ph type="ftr" sz="quarter" idx="11"/>
          </p:nvPr>
        </p:nvSpPr>
        <p:spPr/>
        <p:txBody>
          <a:bodyPr/>
          <a:lstStyle/>
          <a:p>
            <a:r>
              <a:rPr lang="en-US"/>
              <a:t>https://github.com/kwchurch/WSDM_2024_tutorial</a:t>
            </a:r>
          </a:p>
        </p:txBody>
      </p:sp>
      <p:sp>
        <p:nvSpPr>
          <p:cNvPr id="7" name="Slide Number Placeholder 6">
            <a:extLst>
              <a:ext uri="{FF2B5EF4-FFF2-40B4-BE49-F238E27FC236}">
                <a16:creationId xmlns:a16="http://schemas.microsoft.com/office/drawing/2014/main" id="{E1BD4DBB-E319-A718-4468-F03AAA435FD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5288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4D27-9F9C-4801-440F-E2FF5F20E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3AF55-74B1-1A99-FF5E-BDE16ADC5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4AC89A-7F6B-8E94-7A3E-3779E2C4A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C18E2F-D515-4FAD-37EA-603DE7C26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A5AD2-E254-2137-5CBF-FE0EFDC5D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B4F68-C8F1-95B4-89D0-29D6AF4E0894}"/>
              </a:ext>
            </a:extLst>
          </p:cNvPr>
          <p:cNvSpPr>
            <a:spLocks noGrp="1"/>
          </p:cNvSpPr>
          <p:nvPr>
            <p:ph type="dt" sz="half" idx="10"/>
          </p:nvPr>
        </p:nvSpPr>
        <p:spPr/>
        <p:txBody>
          <a:bodyPr/>
          <a:lstStyle/>
          <a:p>
            <a:fld id="{C1BE46A1-EBD1-CF42-A80A-47822BB82597}" type="datetime1">
              <a:rPr lang="en-US" smtClean="0"/>
              <a:t>2/28/2024</a:t>
            </a:fld>
            <a:endParaRPr lang="en-US"/>
          </a:p>
        </p:txBody>
      </p:sp>
      <p:sp>
        <p:nvSpPr>
          <p:cNvPr id="8" name="Footer Placeholder 7">
            <a:extLst>
              <a:ext uri="{FF2B5EF4-FFF2-40B4-BE49-F238E27FC236}">
                <a16:creationId xmlns:a16="http://schemas.microsoft.com/office/drawing/2014/main" id="{95FC173B-F721-103B-9A99-E08E666EAFA7}"/>
              </a:ext>
            </a:extLst>
          </p:cNvPr>
          <p:cNvSpPr>
            <a:spLocks noGrp="1"/>
          </p:cNvSpPr>
          <p:nvPr>
            <p:ph type="ftr" sz="quarter" idx="11"/>
          </p:nvPr>
        </p:nvSpPr>
        <p:spPr/>
        <p:txBody>
          <a:bodyPr/>
          <a:lstStyle/>
          <a:p>
            <a:r>
              <a:rPr lang="en-US"/>
              <a:t>https://github.com/kwchurch/WSDM_2024_tutorial</a:t>
            </a:r>
          </a:p>
        </p:txBody>
      </p:sp>
      <p:sp>
        <p:nvSpPr>
          <p:cNvPr id="9" name="Slide Number Placeholder 8">
            <a:extLst>
              <a:ext uri="{FF2B5EF4-FFF2-40B4-BE49-F238E27FC236}">
                <a16:creationId xmlns:a16="http://schemas.microsoft.com/office/drawing/2014/main" id="{84F2E212-B1DE-B58F-BBD4-18B32C4B3618}"/>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99819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2A46-CD41-D801-D517-15E70129E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92000-E946-7FBD-A9CC-7600B5E7D2D2}"/>
              </a:ext>
            </a:extLst>
          </p:cNvPr>
          <p:cNvSpPr>
            <a:spLocks noGrp="1"/>
          </p:cNvSpPr>
          <p:nvPr>
            <p:ph type="dt" sz="half" idx="10"/>
          </p:nvPr>
        </p:nvSpPr>
        <p:spPr/>
        <p:txBody>
          <a:bodyPr/>
          <a:lstStyle/>
          <a:p>
            <a:fld id="{0C0BD5BB-BE73-984A-896A-9FFE2D428E33}" type="datetime1">
              <a:rPr lang="en-US" smtClean="0"/>
              <a:t>2/28/2024</a:t>
            </a:fld>
            <a:endParaRPr lang="en-US"/>
          </a:p>
        </p:txBody>
      </p:sp>
      <p:sp>
        <p:nvSpPr>
          <p:cNvPr id="4" name="Footer Placeholder 3">
            <a:extLst>
              <a:ext uri="{FF2B5EF4-FFF2-40B4-BE49-F238E27FC236}">
                <a16:creationId xmlns:a16="http://schemas.microsoft.com/office/drawing/2014/main" id="{9529E9B0-437F-AAA9-5160-F98532331946}"/>
              </a:ext>
            </a:extLst>
          </p:cNvPr>
          <p:cNvSpPr>
            <a:spLocks noGrp="1"/>
          </p:cNvSpPr>
          <p:nvPr>
            <p:ph type="ftr" sz="quarter" idx="11"/>
          </p:nvPr>
        </p:nvSpPr>
        <p:spPr/>
        <p:txBody>
          <a:bodyPr/>
          <a:lstStyle/>
          <a:p>
            <a:r>
              <a:rPr lang="en-US"/>
              <a:t>https://github.com/kwchurch/WSDM_2024_tutorial</a:t>
            </a:r>
          </a:p>
        </p:txBody>
      </p:sp>
      <p:sp>
        <p:nvSpPr>
          <p:cNvPr id="5" name="Slide Number Placeholder 4">
            <a:extLst>
              <a:ext uri="{FF2B5EF4-FFF2-40B4-BE49-F238E27FC236}">
                <a16:creationId xmlns:a16="http://schemas.microsoft.com/office/drawing/2014/main" id="{795423D8-04DE-C1BB-11F1-5D2704F919E6}"/>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0303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679B0-989C-0028-EF1B-FA343AC1C7D1}"/>
              </a:ext>
            </a:extLst>
          </p:cNvPr>
          <p:cNvSpPr>
            <a:spLocks noGrp="1"/>
          </p:cNvSpPr>
          <p:nvPr>
            <p:ph type="dt" sz="half" idx="10"/>
          </p:nvPr>
        </p:nvSpPr>
        <p:spPr/>
        <p:txBody>
          <a:bodyPr/>
          <a:lstStyle/>
          <a:p>
            <a:fld id="{BE88D4BB-5960-F34C-A19A-107BD6303091}" type="datetime1">
              <a:rPr lang="en-US" smtClean="0"/>
              <a:t>2/28/2024</a:t>
            </a:fld>
            <a:endParaRPr lang="en-US"/>
          </a:p>
        </p:txBody>
      </p:sp>
      <p:sp>
        <p:nvSpPr>
          <p:cNvPr id="3" name="Footer Placeholder 2">
            <a:extLst>
              <a:ext uri="{FF2B5EF4-FFF2-40B4-BE49-F238E27FC236}">
                <a16:creationId xmlns:a16="http://schemas.microsoft.com/office/drawing/2014/main" id="{2CD2EDF4-7DBB-2AED-94AC-35241C496F2E}"/>
              </a:ext>
            </a:extLst>
          </p:cNvPr>
          <p:cNvSpPr>
            <a:spLocks noGrp="1"/>
          </p:cNvSpPr>
          <p:nvPr>
            <p:ph type="ftr" sz="quarter" idx="11"/>
          </p:nvPr>
        </p:nvSpPr>
        <p:spPr/>
        <p:txBody>
          <a:bodyPr/>
          <a:lstStyle/>
          <a:p>
            <a:r>
              <a:rPr lang="en-US"/>
              <a:t>https://github.com/kwchurch/WSDM_2024_tutorial</a:t>
            </a:r>
          </a:p>
        </p:txBody>
      </p:sp>
      <p:sp>
        <p:nvSpPr>
          <p:cNvPr id="4" name="Slide Number Placeholder 3">
            <a:extLst>
              <a:ext uri="{FF2B5EF4-FFF2-40B4-BE49-F238E27FC236}">
                <a16:creationId xmlns:a16="http://schemas.microsoft.com/office/drawing/2014/main" id="{77D0DCFA-FE0F-81D4-B138-16C29E911FBB}"/>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518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9812-0594-1389-BBB8-F89D3EA8F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362AA-146E-F9FF-632E-403D7D1AF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5C498-54A8-EB5E-8F3C-D04B27D55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B2D00-5938-47DE-ED97-811FB0E4F164}"/>
              </a:ext>
            </a:extLst>
          </p:cNvPr>
          <p:cNvSpPr>
            <a:spLocks noGrp="1"/>
          </p:cNvSpPr>
          <p:nvPr>
            <p:ph type="dt" sz="half" idx="10"/>
          </p:nvPr>
        </p:nvSpPr>
        <p:spPr/>
        <p:txBody>
          <a:bodyPr/>
          <a:lstStyle/>
          <a:p>
            <a:fld id="{A2137639-57C9-2544-934B-AEF2B38C8618}" type="datetime1">
              <a:rPr lang="en-US" smtClean="0"/>
              <a:t>2/28/2024</a:t>
            </a:fld>
            <a:endParaRPr lang="en-US"/>
          </a:p>
        </p:txBody>
      </p:sp>
      <p:sp>
        <p:nvSpPr>
          <p:cNvPr id="6" name="Footer Placeholder 5">
            <a:extLst>
              <a:ext uri="{FF2B5EF4-FFF2-40B4-BE49-F238E27FC236}">
                <a16:creationId xmlns:a16="http://schemas.microsoft.com/office/drawing/2014/main" id="{F818FA46-9443-1F65-6A6F-B0344BB7A7C9}"/>
              </a:ext>
            </a:extLst>
          </p:cNvPr>
          <p:cNvSpPr>
            <a:spLocks noGrp="1"/>
          </p:cNvSpPr>
          <p:nvPr>
            <p:ph type="ftr" sz="quarter" idx="11"/>
          </p:nvPr>
        </p:nvSpPr>
        <p:spPr/>
        <p:txBody>
          <a:bodyPr/>
          <a:lstStyle/>
          <a:p>
            <a:r>
              <a:rPr lang="en-US"/>
              <a:t>https://github.com/kwchurch/WSDM_2024_tutorial</a:t>
            </a:r>
          </a:p>
        </p:txBody>
      </p:sp>
      <p:sp>
        <p:nvSpPr>
          <p:cNvPr id="7" name="Slide Number Placeholder 6">
            <a:extLst>
              <a:ext uri="{FF2B5EF4-FFF2-40B4-BE49-F238E27FC236}">
                <a16:creationId xmlns:a16="http://schemas.microsoft.com/office/drawing/2014/main" id="{F9453EB9-FE33-EA5F-B474-F5A88A534417}"/>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63806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04D-F362-D68D-CB61-CB8931E5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E02D48-D1DB-EB7C-EB24-41E34AC32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5AE87-9BF9-AA45-BCC5-6D4A1382F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F9A7A-D6E7-3D1B-3843-5CC39E5295B9}"/>
              </a:ext>
            </a:extLst>
          </p:cNvPr>
          <p:cNvSpPr>
            <a:spLocks noGrp="1"/>
          </p:cNvSpPr>
          <p:nvPr>
            <p:ph type="dt" sz="half" idx="10"/>
          </p:nvPr>
        </p:nvSpPr>
        <p:spPr/>
        <p:txBody>
          <a:bodyPr/>
          <a:lstStyle/>
          <a:p>
            <a:fld id="{3C05E1D2-5B11-9047-852C-B9F504C0F014}" type="datetime1">
              <a:rPr lang="en-US" smtClean="0"/>
              <a:t>2/28/2024</a:t>
            </a:fld>
            <a:endParaRPr lang="en-US"/>
          </a:p>
        </p:txBody>
      </p:sp>
      <p:sp>
        <p:nvSpPr>
          <p:cNvPr id="6" name="Footer Placeholder 5">
            <a:extLst>
              <a:ext uri="{FF2B5EF4-FFF2-40B4-BE49-F238E27FC236}">
                <a16:creationId xmlns:a16="http://schemas.microsoft.com/office/drawing/2014/main" id="{5F5EC187-4660-3290-88C7-E626B3C5276F}"/>
              </a:ext>
            </a:extLst>
          </p:cNvPr>
          <p:cNvSpPr>
            <a:spLocks noGrp="1"/>
          </p:cNvSpPr>
          <p:nvPr>
            <p:ph type="ftr" sz="quarter" idx="11"/>
          </p:nvPr>
        </p:nvSpPr>
        <p:spPr/>
        <p:txBody>
          <a:bodyPr/>
          <a:lstStyle/>
          <a:p>
            <a:r>
              <a:rPr lang="en-US"/>
              <a:t>https://github.com/kwchurch/WSDM_2024_tutorial</a:t>
            </a:r>
          </a:p>
        </p:txBody>
      </p:sp>
      <p:sp>
        <p:nvSpPr>
          <p:cNvPr id="7" name="Slide Number Placeholder 6">
            <a:extLst>
              <a:ext uri="{FF2B5EF4-FFF2-40B4-BE49-F238E27FC236}">
                <a16:creationId xmlns:a16="http://schemas.microsoft.com/office/drawing/2014/main" id="{2FAA875A-A28E-BD75-F16F-D7FB7DC622F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26298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BC501-DABE-035A-1C2F-77B48E3D5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71081C-AB55-E602-5326-519564B59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48359-FF65-66CB-61C6-8142CBFCD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14199-CF72-034D-B435-40FCA5E36F90}" type="datetime1">
              <a:rPr lang="en-US" smtClean="0"/>
              <a:t>2/28/2024</a:t>
            </a:fld>
            <a:endParaRPr lang="en-US"/>
          </a:p>
        </p:txBody>
      </p:sp>
      <p:sp>
        <p:nvSpPr>
          <p:cNvPr id="5" name="Footer Placeholder 4">
            <a:extLst>
              <a:ext uri="{FF2B5EF4-FFF2-40B4-BE49-F238E27FC236}">
                <a16:creationId xmlns:a16="http://schemas.microsoft.com/office/drawing/2014/main" id="{6B084436-5871-A71D-82CC-DB5369564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https://github.com/kwchurch/WSDM_2024_tutorial</a:t>
            </a:r>
          </a:p>
        </p:txBody>
      </p:sp>
      <p:sp>
        <p:nvSpPr>
          <p:cNvPr id="6" name="Slide Number Placeholder 5">
            <a:extLst>
              <a:ext uri="{FF2B5EF4-FFF2-40B4-BE49-F238E27FC236}">
                <a16:creationId xmlns:a16="http://schemas.microsoft.com/office/drawing/2014/main" id="{3AF7586A-05D4-F11C-41F4-FBFED54E1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5643-D884-694F-ADCB-3F4DA390586C}" type="slidenum">
              <a:rPr lang="en-US" smtClean="0"/>
              <a:t>‹#›</a:t>
            </a:fld>
            <a:endParaRPr lang="en-US"/>
          </a:p>
        </p:txBody>
      </p:sp>
    </p:spTree>
    <p:extLst>
      <p:ext uri="{BB962C8B-B14F-4D97-AF65-F5344CB8AC3E}">
        <p14:creationId xmlns:p14="http://schemas.microsoft.com/office/powerpoint/2010/main" val="145216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aclanthology.org/2021.emnlp-main.501/" TargetMode="External"/><Relationship Id="rId2" Type="http://schemas.openxmlformats.org/officeDocument/2006/relationships/hyperlink" Target="https://aclanthology.org/2022.emnlp-main.802/" TargetMode="External"/><Relationship Id="rId1" Type="http://schemas.openxmlformats.org/officeDocument/2006/relationships/slideLayout" Target="../slideLayouts/slideLayout2.xml"/><Relationship Id="rId4" Type="http://schemas.openxmlformats.org/officeDocument/2006/relationships/hyperlink" Target="https://paperswithcode.com/dataset/wn18r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onezero.medium.com/a-permanent-nightmare-pinterest-moderators-fight-to-keep-horrifying-content-off-the-platform-4d8e7ec822fe"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hebureauinvestigates.com/stories/2022-10-20/behind-tiktoks-boom-a-legion-of-traumatised-10-a-day-content-moderators" TargetMode="External"/><Relationship Id="rId5" Type="http://schemas.openxmlformats.org/officeDocument/2006/relationships/image" Target="../media/image13.png"/><Relationship Id="rId4" Type="http://schemas.openxmlformats.org/officeDocument/2006/relationships/hyperlink" Target="https://www.wired.com/2014/10/content-moderation/"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www.nbcnews.com/tech/innovation/openai-chatgpt-ai-jobs-contractors-talk-shadow-workforce-powers-rcna81892" TargetMode="Externa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aclanthology.org/search/?q=inter-annotator+agreemen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idapelled.bandcamp.com/track/smooth-talkin-con-man"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chronicle.com/article/im-a-student-you-have-no-idea-how-much-were-using-chatgpt"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hyperlink" Target="https://www.wbur.org/hereandnow/2023/05/22/chatgpt-academia"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aclanthology.org/P02-104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arxiv.org/abs/1904.06188"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aclanthology.org/P02-1040/"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aclanthology.org/J18-3002" TargetMode="External"/><Relationship Id="rId2" Type="http://schemas.openxmlformats.org/officeDocument/2006/relationships/hyperlink" Target="https://aclanthology.org/D17-1238/"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ü"/>
            </a:pPr>
            <a:r>
              <a:rPr lang="en-US" dirty="0"/>
              <a:t>Easy</a:t>
            </a:r>
          </a:p>
          <a:p>
            <a:pPr lvl="1">
              <a:buFont typeface="Wingdings" pitchFamily="2" charset="2"/>
              <a:buChar char="ü"/>
            </a:pPr>
            <a:r>
              <a:rPr lang="en-US" dirty="0"/>
              <a:t>Inference (</a:t>
            </a:r>
            <a:r>
              <a:rPr lang="en-US" i="1" dirty="0"/>
              <a:t>fit</a:t>
            </a:r>
            <a:r>
              <a:rPr lang="en-US" dirty="0"/>
              <a:t>)</a:t>
            </a:r>
          </a:p>
          <a:p>
            <a:pPr lvl="1">
              <a:buFont typeface="Wingdings" pitchFamily="2" charset="2"/>
              <a:buChar char="ü"/>
            </a:pPr>
            <a:r>
              <a:rPr lang="en-US" dirty="0"/>
              <a:t>Fine-Tuning (</a:t>
            </a:r>
            <a:r>
              <a:rPr lang="en-US" i="1" dirty="0"/>
              <a:t>predict</a:t>
            </a:r>
            <a:r>
              <a:rPr lang="en-US" dirty="0"/>
              <a:t>)</a:t>
            </a:r>
          </a:p>
          <a:p>
            <a:pPr>
              <a:buFont typeface="Wingdings" pitchFamily="2" charset="2"/>
              <a:buChar char="ü"/>
            </a:pPr>
            <a:r>
              <a:rPr lang="en-US" dirty="0"/>
              <a:t>Hard</a:t>
            </a:r>
          </a:p>
          <a:p>
            <a:pPr lvl="1">
              <a:buFont typeface="Wingdings" pitchFamily="2" charset="2"/>
              <a:buChar char="ü"/>
            </a:pPr>
            <a:r>
              <a:rPr lang="en-US" dirty="0"/>
              <a:t>Pre-training</a:t>
            </a:r>
          </a:p>
          <a:p>
            <a:pPr>
              <a:buFont typeface="Wingdings" pitchFamily="2" charset="2"/>
              <a:buChar char="Ø"/>
            </a:pPr>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
        <p:nvSpPr>
          <p:cNvPr id="3" name="Footer Placeholder 2">
            <a:extLst>
              <a:ext uri="{FF2B5EF4-FFF2-40B4-BE49-F238E27FC236}">
                <a16:creationId xmlns:a16="http://schemas.microsoft.com/office/drawing/2014/main" id="{D24CEA30-E4E5-6554-886A-F47C81C9C3E3}"/>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22EF-3F01-CA4F-A734-F4E294167410}"/>
              </a:ext>
            </a:extLst>
          </p:cNvPr>
          <p:cNvSpPr>
            <a:spLocks noGrp="1"/>
          </p:cNvSpPr>
          <p:nvPr>
            <p:ph type="title"/>
          </p:nvPr>
        </p:nvSpPr>
        <p:spPr/>
        <p:txBody>
          <a:bodyPr/>
          <a:lstStyle/>
          <a:p>
            <a:r>
              <a:rPr lang="en-US" dirty="0"/>
              <a:t>Consequence of Evaluation: Proposed Scale</a:t>
            </a:r>
          </a:p>
        </p:txBody>
      </p:sp>
      <p:sp>
        <p:nvSpPr>
          <p:cNvPr id="3" name="Content Placeholder 2">
            <a:extLst>
              <a:ext uri="{FF2B5EF4-FFF2-40B4-BE49-F238E27FC236}">
                <a16:creationId xmlns:a16="http://schemas.microsoft.com/office/drawing/2014/main" id="{EDD50BE7-CD9A-B3CB-035C-913DFC85824C}"/>
              </a:ext>
            </a:extLst>
          </p:cNvPr>
          <p:cNvSpPr>
            <a:spLocks noGrp="1"/>
          </p:cNvSpPr>
          <p:nvPr>
            <p:ph idx="1"/>
          </p:nvPr>
        </p:nvSpPr>
        <p:spPr/>
        <p:txBody>
          <a:bodyPr>
            <a:normAutofit/>
          </a:bodyPr>
          <a:lstStyle/>
          <a:p>
            <a:r>
              <a:rPr lang="en-US" dirty="0"/>
              <a:t>Minor: e.g., SOTA-chasing, leaderboards</a:t>
            </a:r>
          </a:p>
          <a:p>
            <a:r>
              <a:rPr lang="en-US" dirty="0"/>
              <a:t>Moderate: e.g., Multitask learning</a:t>
            </a:r>
          </a:p>
          <a:p>
            <a:pPr lvl="1"/>
            <a:r>
              <a:rPr lang="en-US" dirty="0"/>
              <a:t>Generalizing results over workloads and tasks.</a:t>
            </a:r>
          </a:p>
          <a:p>
            <a:r>
              <a:rPr lang="en-US" dirty="0"/>
              <a:t>Major: e.g., </a:t>
            </a:r>
            <a:r>
              <a:rPr lang="en-US" dirty="0" err="1"/>
              <a:t>Och</a:t>
            </a:r>
            <a:r>
              <a:rPr lang="en-US" dirty="0"/>
              <a:t> training</a:t>
            </a:r>
          </a:p>
          <a:p>
            <a:pPr lvl="1"/>
            <a:r>
              <a:rPr lang="en-US" dirty="0"/>
              <a:t>Significant consequences for system performance</a:t>
            </a:r>
          </a:p>
          <a:p>
            <a:r>
              <a:rPr lang="en-US" dirty="0"/>
              <a:t>Mission Critical: e.g., SPEC</a:t>
            </a:r>
          </a:p>
          <a:p>
            <a:pPr lvl="1"/>
            <a:r>
              <a:rPr lang="en-US" dirty="0"/>
              <a:t>What should I buy? And what performance should I expect on my workloads?</a:t>
            </a:r>
          </a:p>
          <a:p>
            <a:pPr lvl="1"/>
            <a:r>
              <a:rPr lang="en-US" dirty="0"/>
              <a:t>Go/No-go decisions</a:t>
            </a:r>
          </a:p>
        </p:txBody>
      </p:sp>
      <p:sp>
        <p:nvSpPr>
          <p:cNvPr id="4" name="Footer Placeholder 3">
            <a:extLst>
              <a:ext uri="{FF2B5EF4-FFF2-40B4-BE49-F238E27FC236}">
                <a16:creationId xmlns:a16="http://schemas.microsoft.com/office/drawing/2014/main" id="{0603E21C-6FD8-4385-643A-36A1A161A70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736240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ABB3-147C-F428-B8AB-56DB4FEF9641}"/>
              </a:ext>
            </a:extLst>
          </p:cNvPr>
          <p:cNvSpPr>
            <a:spLocks noGrp="1"/>
          </p:cNvSpPr>
          <p:nvPr>
            <p:ph type="title"/>
          </p:nvPr>
        </p:nvSpPr>
        <p:spPr/>
        <p:txBody>
          <a:bodyPr>
            <a:normAutofit/>
          </a:bodyPr>
          <a:lstStyle/>
          <a:p>
            <a:r>
              <a:rPr lang="en-US" dirty="0"/>
              <a:t>Averaging: Arithmetic vs. Geometric</a:t>
            </a:r>
          </a:p>
        </p:txBody>
      </p:sp>
      <p:sp>
        <p:nvSpPr>
          <p:cNvPr id="3" name="Content Placeholder 2">
            <a:extLst>
              <a:ext uri="{FF2B5EF4-FFF2-40B4-BE49-F238E27FC236}">
                <a16:creationId xmlns:a16="http://schemas.microsoft.com/office/drawing/2014/main" id="{FA9063EC-7825-3D44-6672-B3C0B7E5347B}"/>
              </a:ext>
            </a:extLst>
          </p:cNvPr>
          <p:cNvSpPr>
            <a:spLocks noGrp="1"/>
          </p:cNvSpPr>
          <p:nvPr>
            <p:ph sz="half" idx="1"/>
          </p:nvPr>
        </p:nvSpPr>
        <p:spPr/>
        <p:txBody>
          <a:bodyPr>
            <a:normAutofit fontScale="85000" lnSpcReduction="20000"/>
          </a:bodyPr>
          <a:lstStyle/>
          <a:p>
            <a:r>
              <a:rPr lang="en-US" dirty="0"/>
              <a:t>There are many benchmarks in our field:</a:t>
            </a:r>
          </a:p>
          <a:p>
            <a:pPr lvl="1"/>
            <a:r>
              <a:rPr lang="en-US" dirty="0"/>
              <a:t>e.g., GLUE, </a:t>
            </a:r>
            <a:r>
              <a:rPr lang="en-US" dirty="0" err="1"/>
              <a:t>SciRepEval</a:t>
            </a:r>
            <a:r>
              <a:rPr lang="en-US" dirty="0"/>
              <a:t>, MS MARCO and Big Bench</a:t>
            </a:r>
          </a:p>
          <a:p>
            <a:r>
              <a:rPr lang="en-US" dirty="0"/>
              <a:t>Many designed for SOTA-chasing, </a:t>
            </a:r>
          </a:p>
          <a:p>
            <a:pPr lvl="1"/>
            <a:r>
              <a:rPr lang="en-US" dirty="0"/>
              <a:t>but hopefully, results will generalize to more important use cases. </a:t>
            </a:r>
          </a:p>
          <a:p>
            <a:r>
              <a:rPr lang="en-US" dirty="0"/>
              <a:t>More likely to generalize to more important use cases </a:t>
            </a:r>
          </a:p>
          <a:p>
            <a:pPr lvl="1"/>
            <a:r>
              <a:rPr lang="en-US" dirty="0"/>
              <a:t>if they were designed to do so in the first place</a:t>
            </a:r>
          </a:p>
        </p:txBody>
      </p:sp>
      <p:sp>
        <p:nvSpPr>
          <p:cNvPr id="5" name="Content Placeholder 4">
            <a:extLst>
              <a:ext uri="{FF2B5EF4-FFF2-40B4-BE49-F238E27FC236}">
                <a16:creationId xmlns:a16="http://schemas.microsoft.com/office/drawing/2014/main" id="{12DC3EFC-D023-C4A8-2425-38F097BE7C39}"/>
              </a:ext>
            </a:extLst>
          </p:cNvPr>
          <p:cNvSpPr>
            <a:spLocks noGrp="1"/>
          </p:cNvSpPr>
          <p:nvPr>
            <p:ph sz="half" idx="2"/>
          </p:nvPr>
        </p:nvSpPr>
        <p:spPr/>
        <p:txBody>
          <a:bodyPr>
            <a:normAutofit fontScale="85000" lnSpcReduction="20000"/>
          </a:bodyPr>
          <a:lstStyle/>
          <a:p>
            <a:r>
              <a:rPr lang="en-US" dirty="0"/>
              <a:t>SPEC was designed to report performance relative to baseline</a:t>
            </a:r>
          </a:p>
          <a:p>
            <a:pPr lvl="1"/>
            <a:r>
              <a:rPr lang="en-US" dirty="0"/>
              <a:t>How much better is the candidate CPU relative to VAX 11/780?</a:t>
            </a:r>
          </a:p>
          <a:p>
            <a:pPr lvl="1"/>
            <a:r>
              <a:rPr lang="en-US" dirty="0"/>
              <a:t>On the user’s (unspecified) workload?</a:t>
            </a:r>
          </a:p>
          <a:p>
            <a:r>
              <a:rPr lang="en-US" dirty="0" err="1"/>
              <a:t>Mashey</a:t>
            </a:r>
            <a:r>
              <a:rPr lang="en-US" dirty="0"/>
              <a:t> argues that </a:t>
            </a:r>
          </a:p>
          <a:p>
            <a:pPr lvl="1"/>
            <a:r>
              <a:rPr lang="en-US" dirty="0"/>
              <a:t>geometric means generalize better </a:t>
            </a:r>
          </a:p>
          <a:p>
            <a:pPr lvl="1"/>
            <a:r>
              <a:rPr lang="en-US" dirty="0"/>
              <a:t>over workloads than arithmetic means. </a:t>
            </a:r>
          </a:p>
          <a:p>
            <a:r>
              <a:rPr lang="en-US" dirty="0" err="1"/>
              <a:t>Mashey</a:t>
            </a:r>
            <a:r>
              <a:rPr lang="en-US" dirty="0"/>
              <a:t> suggests that results on our benchmarks would </a:t>
            </a:r>
          </a:p>
          <a:p>
            <a:pPr lvl="1"/>
            <a:r>
              <a:rPr lang="en-US" dirty="0"/>
              <a:t>generalize beyond less important SOTA-chasing use cases </a:t>
            </a:r>
          </a:p>
          <a:p>
            <a:pPr lvl="1"/>
            <a:r>
              <a:rPr lang="en-US" dirty="0"/>
              <a:t>if we replaced arithmetic means with geometric means in GLUE </a:t>
            </a:r>
          </a:p>
          <a:p>
            <a:pPr lvl="1"/>
            <a:r>
              <a:rPr lang="en-US" dirty="0"/>
              <a:t>(and many of our other benchmarks).</a:t>
            </a:r>
          </a:p>
        </p:txBody>
      </p:sp>
      <p:sp>
        <p:nvSpPr>
          <p:cNvPr id="4" name="Footer Placeholder 3">
            <a:extLst>
              <a:ext uri="{FF2B5EF4-FFF2-40B4-BE49-F238E27FC236}">
                <a16:creationId xmlns:a16="http://schemas.microsoft.com/office/drawing/2014/main" id="{8F83B4B1-52C6-6AAD-C458-27A6627F07E3}"/>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77160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FCCB56-10A9-15EC-7995-BCC04A7DB6A5}"/>
              </a:ext>
            </a:extLst>
          </p:cNvPr>
          <p:cNvSpPr>
            <a:spLocks noGrp="1"/>
          </p:cNvSpPr>
          <p:nvPr>
            <p:ph type="title"/>
          </p:nvPr>
        </p:nvSpPr>
        <p:spPr/>
        <p:txBody>
          <a:bodyPr/>
          <a:lstStyle/>
          <a:p>
            <a:r>
              <a:rPr lang="en-US" dirty="0"/>
              <a:t>SPEC: A benchmark for evaluating CPUs</a:t>
            </a:r>
          </a:p>
        </p:txBody>
      </p:sp>
      <p:pic>
        <p:nvPicPr>
          <p:cNvPr id="9" name="Content Placeholder 8" descr="A black and white text with white text&#10;&#10;Description automatically generated">
            <a:extLst>
              <a:ext uri="{FF2B5EF4-FFF2-40B4-BE49-F238E27FC236}">
                <a16:creationId xmlns:a16="http://schemas.microsoft.com/office/drawing/2014/main" id="{8F2F916C-F67A-3FE4-E831-E4A2DC327ED3}"/>
              </a:ext>
            </a:extLst>
          </p:cNvPr>
          <p:cNvPicPr>
            <a:picLocks noGrp="1" noChangeAspect="1"/>
          </p:cNvPicPr>
          <p:nvPr>
            <p:ph sz="half" idx="1"/>
          </p:nvPr>
        </p:nvPicPr>
        <p:blipFill>
          <a:blip r:embed="rId2"/>
          <a:stretch>
            <a:fillRect/>
          </a:stretch>
        </p:blipFill>
        <p:spPr>
          <a:xfrm>
            <a:off x="838200" y="2083144"/>
            <a:ext cx="5181600" cy="3836300"/>
          </a:xfrm>
        </p:spPr>
      </p:pic>
      <p:pic>
        <p:nvPicPr>
          <p:cNvPr id="11" name="Content Placeholder 10" descr="A table of information&#10;&#10;Description automatically generated">
            <a:extLst>
              <a:ext uri="{FF2B5EF4-FFF2-40B4-BE49-F238E27FC236}">
                <a16:creationId xmlns:a16="http://schemas.microsoft.com/office/drawing/2014/main" id="{81430A0C-F440-FA6C-796F-F4C0073852E0}"/>
              </a:ext>
            </a:extLst>
          </p:cNvPr>
          <p:cNvPicPr>
            <a:picLocks noGrp="1" noChangeAspect="1"/>
          </p:cNvPicPr>
          <p:nvPr>
            <p:ph sz="half" idx="2"/>
          </p:nvPr>
        </p:nvPicPr>
        <p:blipFill>
          <a:blip r:embed="rId3"/>
          <a:stretch>
            <a:fillRect/>
          </a:stretch>
        </p:blipFill>
        <p:spPr>
          <a:xfrm>
            <a:off x="6771605" y="1825625"/>
            <a:ext cx="3982790" cy="4351338"/>
          </a:xfrm>
        </p:spPr>
      </p:pic>
      <p:sp>
        <p:nvSpPr>
          <p:cNvPr id="4" name="Footer Placeholder 3">
            <a:extLst>
              <a:ext uri="{FF2B5EF4-FFF2-40B4-BE49-F238E27FC236}">
                <a16:creationId xmlns:a16="http://schemas.microsoft.com/office/drawing/2014/main" id="{DCA57DBA-2F34-A7BE-6B71-932FC6FDC1A0}"/>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598499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F367-D383-4F16-EC52-99A6CD7E460A}"/>
              </a:ext>
            </a:extLst>
          </p:cNvPr>
          <p:cNvSpPr>
            <a:spLocks noGrp="1"/>
          </p:cNvSpPr>
          <p:nvPr>
            <p:ph type="title"/>
          </p:nvPr>
        </p:nvSpPr>
        <p:spPr/>
        <p:txBody>
          <a:bodyPr/>
          <a:lstStyle/>
          <a:p>
            <a:r>
              <a:rPr lang="en-US" dirty="0"/>
              <a:t>Challenges for Validity and Reliability</a:t>
            </a:r>
          </a:p>
        </p:txBody>
      </p:sp>
      <p:sp>
        <p:nvSpPr>
          <p:cNvPr id="3" name="Content Placeholder 2">
            <a:extLst>
              <a:ext uri="{FF2B5EF4-FFF2-40B4-BE49-F238E27FC236}">
                <a16:creationId xmlns:a16="http://schemas.microsoft.com/office/drawing/2014/main" id="{EBA35BF2-7021-458A-E1CA-C6BC96007279}"/>
              </a:ext>
            </a:extLst>
          </p:cNvPr>
          <p:cNvSpPr>
            <a:spLocks noGrp="1"/>
          </p:cNvSpPr>
          <p:nvPr>
            <p:ph idx="1"/>
          </p:nvPr>
        </p:nvSpPr>
        <p:spPr/>
        <p:txBody>
          <a:bodyPr/>
          <a:lstStyle/>
          <a:p>
            <a:r>
              <a:rPr lang="en-US" dirty="0"/>
              <a:t>Unrepresentative Samples</a:t>
            </a:r>
          </a:p>
          <a:p>
            <a:r>
              <a:rPr lang="en-US" dirty="0"/>
              <a:t>Test/Train Splits: Interpolation vs. Extrapolation</a:t>
            </a:r>
          </a:p>
          <a:p>
            <a:r>
              <a:rPr lang="en-US" dirty="0"/>
              <a:t>Leakage</a:t>
            </a:r>
          </a:p>
          <a:p>
            <a:r>
              <a:rPr lang="en-US" dirty="0"/>
              <a:t>Labeling and Inter-annotator Agreement</a:t>
            </a:r>
          </a:p>
          <a:p>
            <a:r>
              <a:rPr lang="en-US" dirty="0"/>
              <a:t>Too many (irrelevant) tasks</a:t>
            </a:r>
          </a:p>
        </p:txBody>
      </p:sp>
      <p:sp>
        <p:nvSpPr>
          <p:cNvPr id="5" name="Footer Placeholder 4">
            <a:extLst>
              <a:ext uri="{FF2B5EF4-FFF2-40B4-BE49-F238E27FC236}">
                <a16:creationId xmlns:a16="http://schemas.microsoft.com/office/drawing/2014/main" id="{6E3FDDB5-9192-A54B-DACB-AB3BE06763C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4433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8598-DC0C-1D3E-DFF2-39DBCF951975}"/>
              </a:ext>
            </a:extLst>
          </p:cNvPr>
          <p:cNvSpPr>
            <a:spLocks noGrp="1"/>
          </p:cNvSpPr>
          <p:nvPr>
            <p:ph type="title"/>
          </p:nvPr>
        </p:nvSpPr>
        <p:spPr/>
        <p:txBody>
          <a:bodyPr/>
          <a:lstStyle/>
          <a:p>
            <a:r>
              <a:rPr lang="en-US" dirty="0"/>
              <a:t>Unrepresentative Samples</a:t>
            </a:r>
          </a:p>
        </p:txBody>
      </p:sp>
      <p:sp>
        <p:nvSpPr>
          <p:cNvPr id="3" name="Content Placeholder 2">
            <a:extLst>
              <a:ext uri="{FF2B5EF4-FFF2-40B4-BE49-F238E27FC236}">
                <a16:creationId xmlns:a16="http://schemas.microsoft.com/office/drawing/2014/main" id="{5CD30956-1934-2CB1-5B40-C8990A7F8166}"/>
              </a:ext>
            </a:extLst>
          </p:cNvPr>
          <p:cNvSpPr>
            <a:spLocks noGrp="1"/>
          </p:cNvSpPr>
          <p:nvPr>
            <p:ph sz="half" idx="1"/>
          </p:nvPr>
        </p:nvSpPr>
        <p:spPr/>
        <p:txBody>
          <a:bodyPr>
            <a:normAutofit lnSpcReduction="10000"/>
          </a:bodyPr>
          <a:lstStyle/>
          <a:p>
            <a:r>
              <a:rPr lang="en-US" dirty="0"/>
              <a:t>Ideally, a benchmark should be</a:t>
            </a:r>
          </a:p>
          <a:p>
            <a:pPr lvl="1"/>
            <a:r>
              <a:rPr lang="en-US" dirty="0"/>
              <a:t>a representative sample </a:t>
            </a:r>
          </a:p>
          <a:p>
            <a:pPr lvl="1"/>
            <a:r>
              <a:rPr lang="en-US" dirty="0"/>
              <a:t>of a larger population of interest.</a:t>
            </a:r>
          </a:p>
          <a:p>
            <a:r>
              <a:rPr lang="en-US" dirty="0"/>
              <a:t>Balanced Corpora:</a:t>
            </a:r>
          </a:p>
          <a:p>
            <a:pPr lvl="1"/>
            <a:r>
              <a:rPr lang="en-US" dirty="0"/>
              <a:t>1960s: Brown Corpus</a:t>
            </a:r>
          </a:p>
          <a:p>
            <a:pPr lvl="1"/>
            <a:r>
              <a:rPr lang="en-US" dirty="0"/>
              <a:t>1990s: British National Corpus</a:t>
            </a:r>
          </a:p>
          <a:p>
            <a:r>
              <a:rPr lang="en-US" dirty="0"/>
              <a:t>Current view: catch as catch can</a:t>
            </a:r>
          </a:p>
          <a:p>
            <a:pPr lvl="1"/>
            <a:r>
              <a:rPr lang="en-US" i="1" dirty="0"/>
              <a:t>there is no data like more data </a:t>
            </a:r>
            <a:r>
              <a:rPr lang="en-US" dirty="0"/>
              <a:t>– Mercer</a:t>
            </a:r>
          </a:p>
          <a:p>
            <a:r>
              <a:rPr lang="en-US" dirty="0"/>
              <a:t>Representative samples </a:t>
            </a:r>
            <a:r>
              <a:rPr lang="en-US" dirty="0">
                <a:sym typeface="Wingdings" pitchFamily="2" charset="2"/>
              </a:rPr>
              <a:t> More credible generalizations</a:t>
            </a:r>
            <a:endParaRPr lang="en-US" dirty="0"/>
          </a:p>
        </p:txBody>
      </p:sp>
      <p:pic>
        <p:nvPicPr>
          <p:cNvPr id="7" name="Content Placeholder 6" descr="A table with numbers and text&#10;&#10;Description automatically generated">
            <a:extLst>
              <a:ext uri="{FF2B5EF4-FFF2-40B4-BE49-F238E27FC236}">
                <a16:creationId xmlns:a16="http://schemas.microsoft.com/office/drawing/2014/main" id="{8EAED778-2430-8E0D-1BC1-0E34698C27E8}"/>
              </a:ext>
            </a:extLst>
          </p:cNvPr>
          <p:cNvPicPr>
            <a:picLocks noGrp="1" noChangeAspect="1"/>
          </p:cNvPicPr>
          <p:nvPr>
            <p:ph sz="half" idx="2"/>
          </p:nvPr>
        </p:nvPicPr>
        <p:blipFill>
          <a:blip r:embed="rId2"/>
          <a:stretch>
            <a:fillRect/>
          </a:stretch>
        </p:blipFill>
        <p:spPr>
          <a:xfrm>
            <a:off x="5923652" y="1907283"/>
            <a:ext cx="5838611" cy="3003556"/>
          </a:xfrm>
        </p:spPr>
      </p:pic>
      <p:sp>
        <p:nvSpPr>
          <p:cNvPr id="4" name="Footer Placeholder 3">
            <a:extLst>
              <a:ext uri="{FF2B5EF4-FFF2-40B4-BE49-F238E27FC236}">
                <a16:creationId xmlns:a16="http://schemas.microsoft.com/office/drawing/2014/main" id="{52EB3A47-7EB2-7CD1-8C8D-2BC29AED209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37340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45F328-BD42-0B2A-90F9-15B1DE914899}"/>
                  </a:ext>
                </a:extLst>
              </p:cNvPr>
              <p:cNvSpPr>
                <a:spLocks noGrp="1"/>
              </p:cNvSpPr>
              <p:nvPr>
                <p:ph type="title"/>
              </p:nvPr>
            </p:nvSpPr>
            <p:spPr/>
            <p:txBody>
              <a:bodyPr>
                <a:normAutofit fontScale="90000"/>
              </a:bodyPr>
              <a:lstStyle/>
              <a:p>
                <a:r>
                  <a:rPr lang="en-US" sz="4000" dirty="0"/>
                  <a:t>Test/Train Splits: Interpolation </a:t>
                </a:r>
                <a14:m>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a14:m>
                <a:r>
                  <a:rPr lang="en-US" sz="4000" dirty="0"/>
                  <a:t> Extrapolation</a:t>
                </a:r>
                <a:br>
                  <a:rPr lang="en-US" sz="4000" dirty="0"/>
                </a:br>
                <a:r>
                  <a:rPr lang="en-US" sz="3600" i="1" dirty="0"/>
                  <a:t>It’s Difficult to Make Predictions, Especially About the Future</a:t>
                </a:r>
                <a:endParaRPr lang="en-US" sz="4000" i="1" dirty="0"/>
              </a:p>
            </p:txBody>
          </p:sp>
        </mc:Choice>
        <mc:Fallback xmlns="">
          <p:sp>
            <p:nvSpPr>
              <p:cNvPr id="2" name="Title 1">
                <a:extLst>
                  <a:ext uri="{FF2B5EF4-FFF2-40B4-BE49-F238E27FC236}">
                    <a16:creationId xmlns:a16="http://schemas.microsoft.com/office/drawing/2014/main" id="{E945F328-BD42-0B2A-90F9-15B1DE914899}"/>
                  </a:ext>
                </a:extLst>
              </p:cNvPr>
              <p:cNvSpPr>
                <a:spLocks noGrp="1" noRot="1" noChangeAspect="1" noMove="1" noResize="1" noEditPoints="1" noAdjustHandles="1" noChangeArrowheads="1" noChangeShapeType="1" noTextEdit="1"/>
              </p:cNvSpPr>
              <p:nvPr>
                <p:ph type="title"/>
              </p:nvPr>
            </p:nvSpPr>
            <p:spPr>
              <a:blipFill>
                <a:blip r:embed="rId2"/>
                <a:stretch>
                  <a:fillRect l="-1809" b="-3810"/>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8A75FB6F-37EA-6E0D-EED3-C82CD3588AE2}"/>
              </a:ext>
            </a:extLst>
          </p:cNvPr>
          <p:cNvSpPr>
            <a:spLocks noGrp="1"/>
          </p:cNvSpPr>
          <p:nvPr>
            <p:ph sz="half" idx="1"/>
          </p:nvPr>
        </p:nvSpPr>
        <p:spPr/>
        <p:txBody>
          <a:bodyPr>
            <a:normAutofit fontScale="85000" lnSpcReduction="10000"/>
          </a:bodyPr>
          <a:lstStyle/>
          <a:p>
            <a:r>
              <a:rPr lang="en-US" dirty="0"/>
              <a:t>It is common for graphs to evolve over time. </a:t>
            </a:r>
          </a:p>
          <a:p>
            <a:pPr lvl="1"/>
            <a:r>
              <a:rPr lang="en-US" dirty="0"/>
              <a:t>For example, the academic literature is growing very quickly,</a:t>
            </a:r>
          </a:p>
          <a:p>
            <a:pPr lvl="1"/>
            <a:r>
              <a:rPr lang="en-US" dirty="0"/>
              <a:t>doubling every nine years</a:t>
            </a:r>
          </a:p>
          <a:p>
            <a:r>
              <a:rPr lang="en-US" dirty="0"/>
              <a:t>Benchmarks such as OGB focus on static snapshots from a few years ago, </a:t>
            </a:r>
          </a:p>
          <a:p>
            <a:pPr lvl="1"/>
            <a:r>
              <a:rPr lang="en-US" dirty="0"/>
              <a:t>missing opportunities to encourage the community to study growth and timeliness.</a:t>
            </a:r>
          </a:p>
          <a:p>
            <a:r>
              <a:rPr lang="en-US" dirty="0"/>
              <a:t>Random splits are common in graph learning benchmarks, e.g., WN18RR, </a:t>
            </a:r>
          </a:p>
          <a:p>
            <a:pPr lvl="1"/>
            <a:r>
              <a:rPr lang="en-US" dirty="0"/>
              <a:t>a popular Knowledge Graph Completion (KGC) task based on WordNet</a:t>
            </a:r>
          </a:p>
        </p:txBody>
      </p:sp>
      <p:pic>
        <p:nvPicPr>
          <p:cNvPr id="8" name="Content Placeholder 7" descr="A diagram of a graph&#10;&#10;Description automatically generated with medium confidence">
            <a:extLst>
              <a:ext uri="{FF2B5EF4-FFF2-40B4-BE49-F238E27FC236}">
                <a16:creationId xmlns:a16="http://schemas.microsoft.com/office/drawing/2014/main" id="{6DCB97BC-BDD3-AD1C-115D-2F3E8E54A555}"/>
              </a:ext>
            </a:extLst>
          </p:cNvPr>
          <p:cNvPicPr>
            <a:picLocks noGrp="1" noChangeAspect="1"/>
          </p:cNvPicPr>
          <p:nvPr>
            <p:ph sz="half" idx="2"/>
          </p:nvPr>
        </p:nvPicPr>
        <p:blipFill>
          <a:blip r:embed="rId3"/>
          <a:stretch>
            <a:fillRect/>
          </a:stretch>
        </p:blipFill>
        <p:spPr>
          <a:xfrm>
            <a:off x="7180593" y="1528878"/>
            <a:ext cx="4354097" cy="5075114"/>
          </a:xfrm>
        </p:spPr>
      </p:pic>
      <p:sp>
        <p:nvSpPr>
          <p:cNvPr id="4" name="Footer Placeholder 3">
            <a:extLst>
              <a:ext uri="{FF2B5EF4-FFF2-40B4-BE49-F238E27FC236}">
                <a16:creationId xmlns:a16="http://schemas.microsoft.com/office/drawing/2014/main" id="{A7026851-C9BC-852C-5349-3A5B15D4978E}"/>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23634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1920-8D29-A1FF-64E7-0621DD0A8C9E}"/>
              </a:ext>
            </a:extLst>
          </p:cNvPr>
          <p:cNvSpPr>
            <a:spLocks noGrp="1"/>
          </p:cNvSpPr>
          <p:nvPr>
            <p:ph type="title"/>
          </p:nvPr>
        </p:nvSpPr>
        <p:spPr/>
        <p:txBody>
          <a:bodyPr/>
          <a:lstStyle/>
          <a:p>
            <a:r>
              <a:rPr lang="en-US" dirty="0"/>
              <a:t>Leakage</a:t>
            </a:r>
          </a:p>
        </p:txBody>
      </p:sp>
      <p:sp>
        <p:nvSpPr>
          <p:cNvPr id="3" name="Content Placeholder 2">
            <a:extLst>
              <a:ext uri="{FF2B5EF4-FFF2-40B4-BE49-F238E27FC236}">
                <a16:creationId xmlns:a16="http://schemas.microsoft.com/office/drawing/2014/main" id="{29D4FC54-7B9A-FABB-5A2D-AA5A5F1048A4}"/>
              </a:ext>
            </a:extLst>
          </p:cNvPr>
          <p:cNvSpPr>
            <a:spLocks noGrp="1"/>
          </p:cNvSpPr>
          <p:nvPr>
            <p:ph idx="1"/>
          </p:nvPr>
        </p:nvSpPr>
        <p:spPr/>
        <p:txBody>
          <a:bodyPr/>
          <a:lstStyle/>
          <a:p>
            <a:r>
              <a:rPr lang="en-US" dirty="0"/>
              <a:t>Leakage is common in many benchmarks</a:t>
            </a:r>
          </a:p>
          <a:p>
            <a:pPr lvl="1"/>
            <a:r>
              <a:rPr lang="en-US" dirty="0"/>
              <a:t>There is considerable discussion of leakage in </a:t>
            </a:r>
            <a:r>
              <a:rPr lang="en-US" dirty="0" err="1"/>
              <a:t>SciDocs</a:t>
            </a:r>
            <a:r>
              <a:rPr lang="en-US" dirty="0"/>
              <a:t> </a:t>
            </a:r>
          </a:p>
          <a:p>
            <a:pPr lvl="2"/>
            <a:r>
              <a:rPr lang="en-US" dirty="0"/>
              <a:t>(see 4.2 of </a:t>
            </a:r>
            <a:r>
              <a:rPr lang="en-US" dirty="0">
                <a:hlinkClick r:id="rId2"/>
              </a:rPr>
              <a:t>https://aclanthology.org/2022.emnlp-main.802/</a:t>
            </a:r>
            <a:r>
              <a:rPr lang="en-US" dirty="0"/>
              <a:t>)</a:t>
            </a:r>
          </a:p>
          <a:p>
            <a:pPr lvl="1"/>
            <a:r>
              <a:rPr lang="en-US" dirty="0"/>
              <a:t>WN18 </a:t>
            </a:r>
            <a:r>
              <a:rPr lang="en-US" dirty="0">
                <a:sym typeface="Wingdings" pitchFamily="2" charset="2"/>
              </a:rPr>
              <a:t> WN18RR (WordNet benchmarks)</a:t>
            </a:r>
          </a:p>
          <a:p>
            <a:pPr lvl="2"/>
            <a:r>
              <a:rPr lang="en-US" dirty="0"/>
              <a:t>If 𝑥 is-a 𝑦 (a car is a vehicle),</a:t>
            </a:r>
            <a:endParaRPr lang="en-US" dirty="0">
              <a:sym typeface="Wingdings" pitchFamily="2" charset="2"/>
            </a:endParaRPr>
          </a:p>
          <a:p>
            <a:pPr lvl="3"/>
            <a:r>
              <a:rPr lang="en-US" dirty="0">
                <a:sym typeface="Wingdings" pitchFamily="2" charset="2"/>
              </a:rPr>
              <a:t>then there will be two links between </a:t>
            </a:r>
            <a:r>
              <a:rPr lang="en-US" i="1" dirty="0">
                <a:sym typeface="Wingdings" pitchFamily="2" charset="2"/>
              </a:rPr>
              <a:t>x</a:t>
            </a:r>
            <a:r>
              <a:rPr lang="en-US" dirty="0">
                <a:sym typeface="Wingdings" pitchFamily="2" charset="2"/>
              </a:rPr>
              <a:t> and </a:t>
            </a:r>
            <a:r>
              <a:rPr lang="en-US" i="1" dirty="0">
                <a:sym typeface="Wingdings" pitchFamily="2" charset="2"/>
              </a:rPr>
              <a:t>y</a:t>
            </a:r>
            <a:r>
              <a:rPr lang="en-US" dirty="0">
                <a:sym typeface="Wingdings" pitchFamily="2" charset="2"/>
              </a:rPr>
              <a:t>: hypernym and hyponym</a:t>
            </a:r>
          </a:p>
          <a:p>
            <a:pPr lvl="2"/>
            <a:r>
              <a:rPr lang="en-US" dirty="0">
                <a:sym typeface="Wingdings" pitchFamily="2" charset="2"/>
              </a:rPr>
              <a:t>Since WN18 randomly splits links into test and train,</a:t>
            </a:r>
          </a:p>
          <a:p>
            <a:pPr lvl="3"/>
            <a:r>
              <a:rPr lang="en-US" dirty="0">
                <a:sym typeface="Wingdings" pitchFamily="2" charset="2"/>
              </a:rPr>
              <a:t>one of these links is likely to be in test and the other in train</a:t>
            </a:r>
          </a:p>
          <a:p>
            <a:pPr lvl="2"/>
            <a:r>
              <a:rPr lang="en-US" dirty="0">
                <a:sym typeface="Wingdings" pitchFamily="2" charset="2"/>
              </a:rPr>
              <a:t>Unfortunately, WN18RR corrects some (but not all) of the leakage</a:t>
            </a:r>
          </a:p>
          <a:p>
            <a:pPr lvl="3"/>
            <a:r>
              <a:rPr lang="en-US" dirty="0">
                <a:sym typeface="Wingdings" pitchFamily="2" charset="2"/>
              </a:rPr>
              <a:t>See table 4 of </a:t>
            </a:r>
            <a:r>
              <a:rPr lang="en-US" dirty="0">
                <a:sym typeface="Wingdings" pitchFamily="2" charset="2"/>
                <a:hlinkClick r:id="rId3"/>
              </a:rPr>
              <a:t>https://aclanthology.org/2021.emnlp-main.501/</a:t>
            </a:r>
            <a:r>
              <a:rPr lang="en-US" dirty="0">
                <a:sym typeface="Wingdings" pitchFamily="2" charset="2"/>
              </a:rPr>
              <a:t> </a:t>
            </a:r>
          </a:p>
          <a:p>
            <a:pPr lvl="2"/>
            <a:r>
              <a:rPr lang="en-US" dirty="0">
                <a:sym typeface="Wingdings" pitchFamily="2" charset="2"/>
              </a:rPr>
              <a:t>Despite this leakage, there are many papers on WN18RR</a:t>
            </a:r>
          </a:p>
          <a:p>
            <a:pPr lvl="3"/>
            <a:r>
              <a:rPr lang="en-US" dirty="0">
                <a:sym typeface="Wingdings" pitchFamily="2" charset="2"/>
                <a:hlinkClick r:id="rId4"/>
              </a:rPr>
              <a:t>https://paperswithcode.com/dataset/wn18rr</a:t>
            </a:r>
            <a:r>
              <a:rPr lang="en-US" dirty="0">
                <a:sym typeface="Wingdings" pitchFamily="2" charset="2"/>
              </a:rPr>
              <a:t> </a:t>
            </a:r>
            <a:endParaRPr lang="en-US" dirty="0"/>
          </a:p>
        </p:txBody>
      </p:sp>
      <p:sp>
        <p:nvSpPr>
          <p:cNvPr id="4" name="Footer Placeholder 3">
            <a:extLst>
              <a:ext uri="{FF2B5EF4-FFF2-40B4-BE49-F238E27FC236}">
                <a16:creationId xmlns:a16="http://schemas.microsoft.com/office/drawing/2014/main" id="{882D6D99-78BE-1828-F2FA-B629A27EB149}"/>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0065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3BF1-7779-601F-8C6C-259AAE326294}"/>
              </a:ext>
            </a:extLst>
          </p:cNvPr>
          <p:cNvSpPr>
            <a:spLocks noGrp="1"/>
          </p:cNvSpPr>
          <p:nvPr>
            <p:ph type="title"/>
          </p:nvPr>
        </p:nvSpPr>
        <p:spPr/>
        <p:txBody>
          <a:bodyPr/>
          <a:lstStyle/>
          <a:p>
            <a:r>
              <a:rPr lang="en-US" dirty="0"/>
              <a:t>Labeling and Inter-annotator Agreement</a:t>
            </a:r>
          </a:p>
        </p:txBody>
      </p:sp>
      <p:sp>
        <p:nvSpPr>
          <p:cNvPr id="3" name="Content Placeholder 2">
            <a:extLst>
              <a:ext uri="{FF2B5EF4-FFF2-40B4-BE49-F238E27FC236}">
                <a16:creationId xmlns:a16="http://schemas.microsoft.com/office/drawing/2014/main" id="{320C5393-8119-30D0-9B08-850A0B29E352}"/>
              </a:ext>
            </a:extLst>
          </p:cNvPr>
          <p:cNvSpPr>
            <a:spLocks noGrp="1"/>
          </p:cNvSpPr>
          <p:nvPr>
            <p:ph idx="1"/>
          </p:nvPr>
        </p:nvSpPr>
        <p:spPr/>
        <p:txBody>
          <a:bodyPr/>
          <a:lstStyle/>
          <a:p>
            <a:r>
              <a:rPr lang="en-US" dirty="0"/>
              <a:t>The documentation on </a:t>
            </a:r>
            <a:r>
              <a:rPr lang="en-US" dirty="0" err="1"/>
              <a:t>SciRepEval</a:t>
            </a:r>
            <a:r>
              <a:rPr lang="en-US" dirty="0"/>
              <a:t> makes it clear that some labels are “silver” (less reliable) [underlining added]: </a:t>
            </a:r>
          </a:p>
          <a:p>
            <a:pPr lvl="1"/>
            <a:r>
              <a:rPr lang="en-US" i="1" dirty="0"/>
              <a:t>... a new large-scale field of study (</a:t>
            </a:r>
            <a:r>
              <a:rPr lang="en-US" i="1" dirty="0" err="1"/>
              <a:t>FoS</a:t>
            </a:r>
            <a:r>
              <a:rPr lang="en-US" i="1" dirty="0"/>
              <a:t>) multi-label training set of more than 500K papers with </a:t>
            </a:r>
            <a:r>
              <a:rPr lang="en-US" b="1" i="1" u="sng" dirty="0"/>
              <a:t>silver</a:t>
            </a:r>
            <a:r>
              <a:rPr lang="en-US" i="1" dirty="0"/>
              <a:t> </a:t>
            </a:r>
            <a:r>
              <a:rPr lang="en-US" i="1" dirty="0" err="1"/>
              <a:t>FoS</a:t>
            </a:r>
            <a:r>
              <a:rPr lang="en-US" i="1" dirty="0"/>
              <a:t> labels based on publication venue</a:t>
            </a:r>
          </a:p>
          <a:p>
            <a:r>
              <a:rPr lang="en-US" dirty="0"/>
              <a:t>We compared </a:t>
            </a:r>
            <a:r>
              <a:rPr lang="en-US" dirty="0" err="1"/>
              <a:t>FoS</a:t>
            </a:r>
            <a:r>
              <a:rPr lang="en-US" dirty="0"/>
              <a:t> labels in </a:t>
            </a:r>
            <a:r>
              <a:rPr lang="en-US" dirty="0" err="1"/>
              <a:t>SciRepEval</a:t>
            </a:r>
            <a:r>
              <a:rPr lang="en-US" dirty="0"/>
              <a:t> with </a:t>
            </a:r>
            <a:r>
              <a:rPr lang="en-US" dirty="0" err="1"/>
              <a:t>FoS</a:t>
            </a:r>
            <a:r>
              <a:rPr lang="en-US" dirty="0"/>
              <a:t> labels in MAG and found large differences. </a:t>
            </a:r>
          </a:p>
          <a:p>
            <a:pPr lvl="1"/>
            <a:r>
              <a:rPr lang="en-US" dirty="0"/>
              <a:t>More agreement in some fields (Computer Science) </a:t>
            </a:r>
          </a:p>
          <a:p>
            <a:pPr lvl="2"/>
            <a:r>
              <a:rPr lang="en-US" dirty="0"/>
              <a:t>Less agreement in History, Sociology and Art. </a:t>
            </a:r>
          </a:p>
          <a:p>
            <a:pPr lvl="1"/>
            <a:r>
              <a:rPr lang="en-US" dirty="0"/>
              <a:t>It is possible that the annotators </a:t>
            </a:r>
          </a:p>
          <a:p>
            <a:pPr lvl="2"/>
            <a:r>
              <a:rPr lang="en-US" dirty="0"/>
              <a:t>are more familiar with Computer Science </a:t>
            </a:r>
          </a:p>
          <a:p>
            <a:pPr lvl="2"/>
            <a:r>
              <a:rPr lang="en-US" dirty="0"/>
              <a:t>than History, Sociology and Art.</a:t>
            </a:r>
            <a:endParaRPr lang="en-US" i="1" dirty="0"/>
          </a:p>
        </p:txBody>
      </p:sp>
      <p:sp>
        <p:nvSpPr>
          <p:cNvPr id="4" name="Footer Placeholder 3">
            <a:extLst>
              <a:ext uri="{FF2B5EF4-FFF2-40B4-BE49-F238E27FC236}">
                <a16:creationId xmlns:a16="http://schemas.microsoft.com/office/drawing/2014/main" id="{A74B05AF-4643-0C25-9256-8C8246C2A10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234685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73F3-BCEA-402E-8276-31D20F75774C}"/>
              </a:ext>
            </a:extLst>
          </p:cNvPr>
          <p:cNvSpPr>
            <a:spLocks noGrp="1"/>
          </p:cNvSpPr>
          <p:nvPr>
            <p:ph type="title"/>
          </p:nvPr>
        </p:nvSpPr>
        <p:spPr/>
        <p:txBody>
          <a:bodyPr/>
          <a:lstStyle/>
          <a:p>
            <a:r>
              <a:rPr lang="en-US" dirty="0"/>
              <a:t>The bad news first</a:t>
            </a:r>
          </a:p>
        </p:txBody>
      </p:sp>
      <p:sp>
        <p:nvSpPr>
          <p:cNvPr id="3" name="Text Placeholder 2">
            <a:extLst>
              <a:ext uri="{FF2B5EF4-FFF2-40B4-BE49-F238E27FC236}">
                <a16:creationId xmlns:a16="http://schemas.microsoft.com/office/drawing/2014/main" id="{324BC0D6-9CCF-4371-9E1C-0A4DC8451E5E}"/>
              </a:ext>
            </a:extLst>
          </p:cNvPr>
          <p:cNvSpPr>
            <a:spLocks noGrp="1"/>
          </p:cNvSpPr>
          <p:nvPr>
            <p:ph idx="1"/>
          </p:nvPr>
        </p:nvSpPr>
        <p:spPr/>
        <p:txBody>
          <a:bodyPr>
            <a:normAutofit fontScale="92500" lnSpcReduction="10000"/>
          </a:bodyPr>
          <a:lstStyle/>
          <a:p>
            <a:r>
              <a:rPr lang="en-US" dirty="0"/>
              <a:t>Labeling is hard</a:t>
            </a:r>
          </a:p>
          <a:p>
            <a:pPr lvl="1"/>
            <a:r>
              <a:rPr lang="en-US" dirty="0"/>
              <a:t>Facebook</a:t>
            </a:r>
          </a:p>
          <a:p>
            <a:pPr lvl="1"/>
            <a:r>
              <a:rPr lang="en-US" dirty="0"/>
              <a:t>Points-Of-Interests (Foursquare, etc.)</a:t>
            </a:r>
          </a:p>
          <a:p>
            <a:r>
              <a:rPr lang="en-US" dirty="0"/>
              <a:t>Labeling is going to get more difficult</a:t>
            </a:r>
          </a:p>
          <a:p>
            <a:pPr lvl="1"/>
            <a:r>
              <a:rPr lang="en-US" dirty="0"/>
              <a:t>Enterprise</a:t>
            </a:r>
          </a:p>
          <a:p>
            <a:pPr lvl="1"/>
            <a:r>
              <a:rPr lang="en-US" dirty="0"/>
              <a:t>Personalization</a:t>
            </a:r>
          </a:p>
          <a:p>
            <a:pPr lvl="1"/>
            <a:r>
              <a:rPr lang="en-US" dirty="0"/>
              <a:t>Healthcare</a:t>
            </a:r>
          </a:p>
          <a:p>
            <a:pPr lvl="1"/>
            <a:r>
              <a:rPr lang="en-US" dirty="0"/>
              <a:t>New data sets</a:t>
            </a:r>
          </a:p>
          <a:p>
            <a:r>
              <a:rPr lang="en-US" dirty="0"/>
              <a:t>Some context</a:t>
            </a:r>
          </a:p>
          <a:p>
            <a:pPr lvl="1"/>
            <a:r>
              <a:rPr lang="en-US" dirty="0"/>
              <a:t>We assume supervised or semi-supervised learning</a:t>
            </a:r>
          </a:p>
          <a:p>
            <a:pPr lvl="1"/>
            <a:r>
              <a:rPr lang="en-US" dirty="0"/>
              <a:t>Large scale</a:t>
            </a:r>
          </a:p>
          <a:p>
            <a:pPr lvl="1"/>
            <a:r>
              <a:rPr lang="en-US" dirty="0"/>
              <a:t>Continuous</a:t>
            </a:r>
          </a:p>
        </p:txBody>
      </p:sp>
    </p:spTree>
    <p:extLst>
      <p:ext uri="{BB962C8B-B14F-4D97-AF65-F5344CB8AC3E}">
        <p14:creationId xmlns:p14="http://schemas.microsoft.com/office/powerpoint/2010/main" val="1453931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pic>
        <p:nvPicPr>
          <p:cNvPr id="5" name="Picture 4">
            <a:extLst>
              <a:ext uri="{FF2B5EF4-FFF2-40B4-BE49-F238E27FC236}">
                <a16:creationId xmlns:a16="http://schemas.microsoft.com/office/drawing/2014/main" id="{247C5AB0-680D-1C44-5392-2270449118D6}"/>
              </a:ext>
            </a:extLst>
          </p:cNvPr>
          <p:cNvPicPr>
            <a:picLocks noChangeAspect="1"/>
          </p:cNvPicPr>
          <p:nvPr/>
        </p:nvPicPr>
        <p:blipFill>
          <a:blip r:embed="rId4"/>
          <a:stretch>
            <a:fillRect/>
          </a:stretch>
        </p:blipFill>
        <p:spPr>
          <a:xfrm>
            <a:off x="7398637" y="2637275"/>
            <a:ext cx="4424659" cy="3150966"/>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Ø"/>
            </a:pPr>
            <a:r>
              <a:rPr lang="en-US" dirty="0"/>
              <a:t> </a:t>
            </a:r>
            <a:r>
              <a:rPr lang="en-US" b="1" dirty="0"/>
              <a:t>Benchmarking</a:t>
            </a:r>
            <a:r>
              <a:rPr lang="en-US" dirty="0"/>
              <a:t> (Omar)</a:t>
            </a:r>
          </a:p>
          <a:p>
            <a:r>
              <a:rPr lang="en-US" dirty="0"/>
              <a:t> Smooth-Talking Machines/Trust (Ken)</a:t>
            </a:r>
          </a:p>
        </p:txBody>
      </p:sp>
      <p:sp>
        <p:nvSpPr>
          <p:cNvPr id="3" name="Footer Placeholder 2">
            <a:extLst>
              <a:ext uri="{FF2B5EF4-FFF2-40B4-BE49-F238E27FC236}">
                <a16:creationId xmlns:a16="http://schemas.microsoft.com/office/drawing/2014/main" id="{93B97ED6-DB88-835F-8F7F-9DE63B0C3FF3}"/>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39066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4E21-C2C8-4410-8D76-206AE6693B1A}"/>
              </a:ext>
            </a:extLst>
          </p:cNvPr>
          <p:cNvSpPr>
            <a:spLocks noGrp="1"/>
          </p:cNvSpPr>
          <p:nvPr>
            <p:ph type="title"/>
          </p:nvPr>
        </p:nvSpPr>
        <p:spPr/>
        <p:txBody>
          <a:bodyPr/>
          <a:lstStyle/>
          <a:p>
            <a:r>
              <a:rPr lang="en-US" dirty="0"/>
              <a:t>Why we care?</a:t>
            </a:r>
          </a:p>
        </p:txBody>
      </p:sp>
      <p:sp>
        <p:nvSpPr>
          <p:cNvPr id="3" name="Text Placeholder 2">
            <a:extLst>
              <a:ext uri="{FF2B5EF4-FFF2-40B4-BE49-F238E27FC236}">
                <a16:creationId xmlns:a16="http://schemas.microsoft.com/office/drawing/2014/main" id="{7E1F8998-8906-425A-BFAE-A0AC9B1ACC69}"/>
              </a:ext>
            </a:extLst>
          </p:cNvPr>
          <p:cNvSpPr>
            <a:spLocks noGrp="1"/>
          </p:cNvSpPr>
          <p:nvPr>
            <p:ph idx="1"/>
          </p:nvPr>
        </p:nvSpPr>
        <p:spPr/>
        <p:txBody>
          <a:bodyPr/>
          <a:lstStyle/>
          <a:p>
            <a:r>
              <a:rPr lang="en-US" dirty="0"/>
              <a:t>Provenance</a:t>
            </a:r>
          </a:p>
          <a:p>
            <a:r>
              <a:rPr lang="en-US" dirty="0"/>
              <a:t>Reproducibility &amp; debugging</a:t>
            </a:r>
          </a:p>
          <a:p>
            <a:r>
              <a:rPr lang="en-US" dirty="0" err="1"/>
              <a:t>Explainability</a:t>
            </a:r>
            <a:r>
              <a:rPr lang="en-US" dirty="0"/>
              <a:t> &amp; interpretability </a:t>
            </a:r>
          </a:p>
          <a:p>
            <a:pPr lvl="1"/>
            <a:r>
              <a:rPr lang="en-US" dirty="0"/>
              <a:t>How a training set was created</a:t>
            </a:r>
          </a:p>
          <a:p>
            <a:r>
              <a:rPr lang="en-US" dirty="0"/>
              <a:t>Bias and fairness</a:t>
            </a:r>
          </a:p>
          <a:p>
            <a:r>
              <a:rPr lang="en-US" dirty="0"/>
              <a:t>Data management</a:t>
            </a:r>
          </a:p>
          <a:p>
            <a:pPr lvl="1"/>
            <a:r>
              <a:rPr lang="en-US" dirty="0"/>
              <a:t>ML/AI models live &amp; die by the quality of input data</a:t>
            </a:r>
          </a:p>
          <a:p>
            <a:pPr lvl="1"/>
            <a:r>
              <a:rPr lang="en-US" dirty="0"/>
              <a:t>Metadata about labels</a:t>
            </a:r>
          </a:p>
          <a:p>
            <a:pPr lvl="1"/>
            <a:r>
              <a:rPr lang="en-US" dirty="0"/>
              <a:t>Maintenance</a:t>
            </a:r>
          </a:p>
        </p:txBody>
      </p:sp>
      <p:sp>
        <p:nvSpPr>
          <p:cNvPr id="4" name="Rectangle 3">
            <a:extLst>
              <a:ext uri="{FF2B5EF4-FFF2-40B4-BE49-F238E27FC236}">
                <a16:creationId xmlns:a16="http://schemas.microsoft.com/office/drawing/2014/main" id="{B3FF5B02-C80C-74D4-E2A9-178DE3BA4D21}"/>
              </a:ext>
            </a:extLst>
          </p:cNvPr>
          <p:cNvSpPr/>
          <p:nvPr/>
        </p:nvSpPr>
        <p:spPr>
          <a:xfrm>
            <a:off x="0" y="6436817"/>
            <a:ext cx="12192000" cy="307777"/>
          </a:xfrm>
          <a:prstGeom prst="rect">
            <a:avLst/>
          </a:prstGeom>
        </p:spPr>
        <p:txBody>
          <a:bodyPr wrap="square">
            <a:spAutoFit/>
          </a:bodyPr>
          <a:lstStyle/>
          <a:p>
            <a:pPr algn="ctr"/>
            <a:r>
              <a:rPr lang="en-US" sz="1400" dirty="0"/>
              <a:t>Lora </a:t>
            </a:r>
            <a:r>
              <a:rPr lang="en-US" sz="1400" dirty="0" err="1"/>
              <a:t>Aroyo</a:t>
            </a:r>
            <a:r>
              <a:rPr lang="en-US" sz="1400" dirty="0"/>
              <a:t> et al. "Data excellence for AI: why should you care?" Interactions 29(2): 66-69 (2022)</a:t>
            </a:r>
          </a:p>
        </p:txBody>
      </p:sp>
    </p:spTree>
    <p:extLst>
      <p:ext uri="{BB962C8B-B14F-4D97-AF65-F5344CB8AC3E}">
        <p14:creationId xmlns:p14="http://schemas.microsoft.com/office/powerpoint/2010/main" val="214212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Lifecycle of a label</a:t>
            </a:r>
          </a:p>
        </p:txBody>
      </p:sp>
      <p:sp>
        <p:nvSpPr>
          <p:cNvPr id="2" name="Text Placeholder 1"/>
          <p:cNvSpPr>
            <a:spLocks noGrp="1"/>
          </p:cNvSpPr>
          <p:nvPr>
            <p:ph idx="1"/>
          </p:nvPr>
        </p:nvSpPr>
        <p:spPr>
          <a:xfrm>
            <a:off x="838200" y="1825625"/>
            <a:ext cx="2952565" cy="4351338"/>
          </a:xfrm>
        </p:spPr>
        <p:txBody>
          <a:bodyPr/>
          <a:lstStyle/>
          <a:p>
            <a:r>
              <a:rPr lang="en-US" dirty="0"/>
              <a:t>Information retrieval example</a:t>
            </a:r>
          </a:p>
        </p:txBody>
      </p:sp>
      <p:pic>
        <p:nvPicPr>
          <p:cNvPr id="4" name="Picture 3"/>
          <p:cNvPicPr/>
          <p:nvPr/>
        </p:nvPicPr>
        <p:blipFill>
          <a:blip r:embed="rId2"/>
          <a:stretch>
            <a:fillRect/>
          </a:stretch>
        </p:blipFill>
        <p:spPr>
          <a:xfrm>
            <a:off x="3714717" y="1337343"/>
            <a:ext cx="4762568" cy="5151330"/>
          </a:xfrm>
          <a:prstGeom prst="rect">
            <a:avLst/>
          </a:prstGeom>
        </p:spPr>
      </p:pic>
      <p:sp>
        <p:nvSpPr>
          <p:cNvPr id="5" name="Right Brace 4"/>
          <p:cNvSpPr/>
          <p:nvPr/>
        </p:nvSpPr>
        <p:spPr>
          <a:xfrm>
            <a:off x="8635870" y="1412044"/>
            <a:ext cx="298808" cy="216636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7" name="TextBox 6"/>
          <p:cNvSpPr txBox="1"/>
          <p:nvPr/>
        </p:nvSpPr>
        <p:spPr>
          <a:xfrm>
            <a:off x="9093265" y="2024531"/>
            <a:ext cx="2667294"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a crowd to label a data set</a:t>
            </a:r>
          </a:p>
        </p:txBody>
      </p:sp>
      <p:sp>
        <p:nvSpPr>
          <p:cNvPr id="8" name="TextBox 7"/>
          <p:cNvSpPr txBox="1"/>
          <p:nvPr/>
        </p:nvSpPr>
        <p:spPr>
          <a:xfrm>
            <a:off x="9161811" y="4400127"/>
            <a:ext cx="2763270"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ML to process the complete data set</a:t>
            </a:r>
          </a:p>
        </p:txBody>
      </p:sp>
      <p:sp>
        <p:nvSpPr>
          <p:cNvPr id="9" name="Right Brace 8"/>
          <p:cNvSpPr/>
          <p:nvPr/>
        </p:nvSpPr>
        <p:spPr>
          <a:xfrm>
            <a:off x="8635870" y="3612991"/>
            <a:ext cx="298808" cy="272939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8055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EE94-3BF7-9D8B-9811-9937BEFBF051}"/>
              </a:ext>
            </a:extLst>
          </p:cNvPr>
          <p:cNvSpPr>
            <a:spLocks noGrp="1"/>
          </p:cNvSpPr>
          <p:nvPr>
            <p:ph type="title"/>
          </p:nvPr>
        </p:nvSpPr>
        <p:spPr/>
        <p:txBody>
          <a:bodyPr/>
          <a:lstStyle/>
          <a:p>
            <a:r>
              <a:rPr lang="en-US" dirty="0"/>
              <a:t>Relevance labels</a:t>
            </a:r>
          </a:p>
        </p:txBody>
      </p:sp>
      <p:sp>
        <p:nvSpPr>
          <p:cNvPr id="3" name="Content Placeholder 2">
            <a:extLst>
              <a:ext uri="{FF2B5EF4-FFF2-40B4-BE49-F238E27FC236}">
                <a16:creationId xmlns:a16="http://schemas.microsoft.com/office/drawing/2014/main" id="{F332A036-04EA-D36B-F5A8-9A2AEDEF49E4}"/>
              </a:ext>
            </a:extLst>
          </p:cNvPr>
          <p:cNvSpPr>
            <a:spLocks noGrp="1"/>
          </p:cNvSpPr>
          <p:nvPr>
            <p:ph idx="1"/>
          </p:nvPr>
        </p:nvSpPr>
        <p:spPr/>
        <p:txBody>
          <a:bodyPr/>
          <a:lstStyle/>
          <a:p>
            <a:r>
              <a:rPr lang="en-US" dirty="0"/>
              <a:t>Indicate whether a search result is valuable to a searcher</a:t>
            </a:r>
          </a:p>
          <a:p>
            <a:r>
              <a:rPr lang="en-US" dirty="0"/>
              <a:t>Key in evaluation and optimization IR systems</a:t>
            </a:r>
          </a:p>
          <a:p>
            <a:r>
              <a:rPr lang="en-US" dirty="0"/>
              <a:t>Editors or experts</a:t>
            </a:r>
          </a:p>
          <a:p>
            <a:pPr lvl="1"/>
            <a:r>
              <a:rPr lang="en-US" dirty="0"/>
              <a:t>TREC-style</a:t>
            </a:r>
          </a:p>
          <a:p>
            <a:r>
              <a:rPr lang="en-US" dirty="0"/>
              <a:t>Crowdsourcing</a:t>
            </a:r>
          </a:p>
          <a:p>
            <a:r>
              <a:rPr lang="en-US" dirty="0"/>
              <a:t>LLMs</a:t>
            </a:r>
          </a:p>
          <a:p>
            <a:pPr marL="457200" lvl="1" indent="0">
              <a:buNone/>
            </a:pPr>
            <a:endParaRPr lang="en-US" dirty="0"/>
          </a:p>
        </p:txBody>
      </p:sp>
    </p:spTree>
    <p:extLst>
      <p:ext uri="{BB962C8B-B14F-4D97-AF65-F5344CB8AC3E}">
        <p14:creationId xmlns:p14="http://schemas.microsoft.com/office/powerpoint/2010/main" val="157181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 with that </a:t>
            </a:r>
            <a:r>
              <a:rPr lang="en-US" strike="sngStrike" dirty="0"/>
              <a:t>axe</a:t>
            </a:r>
            <a:r>
              <a:rPr lang="en-US" dirty="0"/>
              <a:t> data, Eugene</a:t>
            </a:r>
          </a:p>
        </p:txBody>
      </p:sp>
      <p:sp>
        <p:nvSpPr>
          <p:cNvPr id="3" name="Content Placeholder 2"/>
          <p:cNvSpPr>
            <a:spLocks noGrp="1"/>
          </p:cNvSpPr>
          <p:nvPr>
            <p:ph idx="1"/>
          </p:nvPr>
        </p:nvSpPr>
        <p:spPr/>
        <p:txBody>
          <a:bodyPr/>
          <a:lstStyle/>
          <a:p>
            <a:r>
              <a:rPr lang="en-US" dirty="0"/>
              <a:t>In the era of big data and machine learning </a:t>
            </a:r>
          </a:p>
          <a:p>
            <a:pPr lvl="1"/>
            <a:r>
              <a:rPr lang="en-US" dirty="0"/>
              <a:t>labels -&gt; features -&gt; predictive model -&gt; optimization</a:t>
            </a:r>
          </a:p>
          <a:p>
            <a:r>
              <a:rPr lang="en-US" dirty="0"/>
              <a:t>Labeling perceived as boring</a:t>
            </a:r>
          </a:p>
          <a:p>
            <a:r>
              <a:rPr lang="en-US" dirty="0"/>
              <a:t>Tendency to rush labeling</a:t>
            </a:r>
          </a:p>
          <a:p>
            <a:r>
              <a:rPr lang="en-US" dirty="0"/>
              <a:t>Quality is key </a:t>
            </a:r>
          </a:p>
          <a:p>
            <a:pPr lvl="1"/>
            <a:r>
              <a:rPr lang="en-US" dirty="0"/>
              <a:t>Garbage in, garbage out</a:t>
            </a:r>
          </a:p>
          <a:p>
            <a:r>
              <a:rPr lang="en-US" dirty="0"/>
              <a:t>Own the entire stack</a:t>
            </a:r>
          </a:p>
          <a:p>
            <a:pPr lvl="1"/>
            <a:r>
              <a:rPr lang="en-US" dirty="0"/>
              <a:t>Labeling, modeling, infrastructure, deployment</a:t>
            </a:r>
          </a:p>
        </p:txBody>
      </p:sp>
    </p:spTree>
    <p:extLst>
      <p:ext uri="{BB962C8B-B14F-4D97-AF65-F5344CB8AC3E}">
        <p14:creationId xmlns:p14="http://schemas.microsoft.com/office/powerpoint/2010/main" val="421108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the field</a:t>
            </a:r>
          </a:p>
        </p:txBody>
      </p:sp>
      <p:sp>
        <p:nvSpPr>
          <p:cNvPr id="3" name="Content Placeholder 2"/>
          <p:cNvSpPr>
            <a:spLocks noGrp="1"/>
          </p:cNvSpPr>
          <p:nvPr>
            <p:ph idx="1"/>
          </p:nvPr>
        </p:nvSpPr>
        <p:spPr/>
        <p:txBody>
          <a:bodyPr>
            <a:normAutofit fontScale="70000" lnSpcReduction="20000"/>
          </a:bodyPr>
          <a:lstStyle/>
          <a:p>
            <a:r>
              <a:rPr lang="en-US" dirty="0"/>
              <a:t>Human-labeled data is more important than ever</a:t>
            </a:r>
          </a:p>
          <a:p>
            <a:r>
              <a:rPr lang="en-US" dirty="0"/>
              <a:t>Requirements</a:t>
            </a:r>
          </a:p>
          <a:p>
            <a:pPr lvl="1"/>
            <a:r>
              <a:rPr lang="en-US" dirty="0"/>
              <a:t>Throughput -&gt; ASAP; I need the labels for yesterday</a:t>
            </a:r>
          </a:p>
          <a:p>
            <a:pPr lvl="1"/>
            <a:r>
              <a:rPr lang="en-US" dirty="0"/>
              <a:t>Cost -&gt; cheap; if possible free</a:t>
            </a:r>
          </a:p>
          <a:p>
            <a:pPr lvl="1"/>
            <a:r>
              <a:rPr lang="en-US" dirty="0"/>
              <a:t>Quality -&gt; top </a:t>
            </a:r>
          </a:p>
          <a:p>
            <a:r>
              <a:rPr lang="en-US" dirty="0"/>
              <a:t>Performed as a one-off by 3</a:t>
            </a:r>
            <a:r>
              <a:rPr lang="en-US" baseline="30000" dirty="0"/>
              <a:t>rd</a:t>
            </a:r>
            <a:r>
              <a:rPr lang="en-US" dirty="0"/>
              <a:t> party (crowd or editors)</a:t>
            </a:r>
          </a:p>
          <a:p>
            <a:pPr lvl="1"/>
            <a:r>
              <a:rPr lang="en-US" dirty="0"/>
              <a:t>Human Intelligence Task (HIT)</a:t>
            </a:r>
          </a:p>
          <a:p>
            <a:pPr lvl="1"/>
            <a:r>
              <a:rPr lang="en-US" dirty="0"/>
              <a:t>Micro-tasks</a:t>
            </a:r>
          </a:p>
          <a:p>
            <a:r>
              <a:rPr lang="en-US" dirty="0"/>
              <a:t>Needs development work to get good results</a:t>
            </a:r>
          </a:p>
          <a:p>
            <a:r>
              <a:rPr lang="en-US" dirty="0"/>
              <a:t>Very limited functionality in current platforms</a:t>
            </a:r>
          </a:p>
          <a:p>
            <a:pPr lvl="1"/>
            <a:r>
              <a:rPr lang="en-US" dirty="0"/>
              <a:t>Mechanical Turk, </a:t>
            </a:r>
            <a:r>
              <a:rPr lang="en-US" dirty="0" err="1"/>
              <a:t>SageMaker</a:t>
            </a:r>
            <a:r>
              <a:rPr lang="en-US" dirty="0"/>
              <a:t> (Amazon)</a:t>
            </a:r>
          </a:p>
          <a:p>
            <a:pPr lvl="1"/>
            <a:r>
              <a:rPr lang="en-US" dirty="0"/>
              <a:t>Figure Eight (Appen)</a:t>
            </a:r>
          </a:p>
          <a:p>
            <a:pPr lvl="1"/>
            <a:r>
              <a:rPr lang="en-US" dirty="0" err="1"/>
              <a:t>Toloka</a:t>
            </a:r>
            <a:r>
              <a:rPr lang="en-US" dirty="0"/>
              <a:t> (Yandex)</a:t>
            </a:r>
          </a:p>
          <a:p>
            <a:pPr lvl="1"/>
            <a:r>
              <a:rPr lang="en-US" dirty="0"/>
              <a:t>Start-ups</a:t>
            </a:r>
          </a:p>
          <a:p>
            <a:r>
              <a:rPr lang="en-US" dirty="0"/>
              <a:t>LLMs</a:t>
            </a:r>
          </a:p>
          <a:p>
            <a:pPr lvl="1"/>
            <a:endParaRPr lang="en-US" dirty="0"/>
          </a:p>
        </p:txBody>
      </p:sp>
    </p:spTree>
    <p:extLst>
      <p:ext uri="{BB962C8B-B14F-4D97-AF65-F5344CB8AC3E}">
        <p14:creationId xmlns:p14="http://schemas.microsoft.com/office/powerpoint/2010/main" val="3085284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humans</a:t>
            </a:r>
          </a:p>
        </p:txBody>
      </p:sp>
      <p:sp>
        <p:nvSpPr>
          <p:cNvPr id="3" name="Content Placeholder 2">
            <a:extLst>
              <a:ext uri="{FF2B5EF4-FFF2-40B4-BE49-F238E27FC236}">
                <a16:creationId xmlns:a16="http://schemas.microsoft.com/office/drawing/2014/main" id="{B515E5AF-2AD0-08B4-757F-7E68F0A17B9F}"/>
              </a:ext>
            </a:extLst>
          </p:cNvPr>
          <p:cNvSpPr>
            <a:spLocks noGrp="1"/>
          </p:cNvSpPr>
          <p:nvPr>
            <p:ph idx="1"/>
          </p:nvPr>
        </p:nvSpPr>
        <p:spPr>
          <a:xfrm>
            <a:off x="838200" y="1825625"/>
            <a:ext cx="5257800" cy="4351338"/>
          </a:xfrm>
        </p:spPr>
        <p:txBody>
          <a:bodyPr/>
          <a:lstStyle/>
          <a:p>
            <a:r>
              <a:rPr lang="en-US" dirty="0"/>
              <a:t>Many examples where humans are involved</a:t>
            </a:r>
          </a:p>
          <a:p>
            <a:r>
              <a:rPr lang="en-US" dirty="0"/>
              <a:t>Adult content and moderation</a:t>
            </a:r>
          </a:p>
          <a:p>
            <a:r>
              <a:rPr lang="en-US" dirty="0"/>
              <a:t>Baby sitting algorithms</a:t>
            </a:r>
          </a:p>
          <a:p>
            <a:endParaRPr lang="en-US" dirty="0"/>
          </a:p>
        </p:txBody>
      </p:sp>
      <p:pic>
        <p:nvPicPr>
          <p:cNvPr id="5" name="Picture 4"/>
          <p:cNvPicPr>
            <a:picLocks noChangeAspect="1"/>
          </p:cNvPicPr>
          <p:nvPr/>
        </p:nvPicPr>
        <p:blipFill>
          <a:blip r:embed="rId3"/>
          <a:stretch>
            <a:fillRect/>
          </a:stretch>
        </p:blipFill>
        <p:spPr>
          <a:xfrm>
            <a:off x="2246851" y="4119986"/>
            <a:ext cx="2390460" cy="2316831"/>
          </a:xfrm>
          <a:prstGeom prst="rect">
            <a:avLst/>
          </a:prstGeom>
        </p:spPr>
      </p:pic>
      <p:sp>
        <p:nvSpPr>
          <p:cNvPr id="4" name="Rectangle 3">
            <a:extLst>
              <a:ext uri="{FF2B5EF4-FFF2-40B4-BE49-F238E27FC236}">
                <a16:creationId xmlns:a16="http://schemas.microsoft.com/office/drawing/2014/main" id="{A62C9BBB-F403-973B-00BE-ADFDAB3B9374}"/>
              </a:ext>
            </a:extLst>
          </p:cNvPr>
          <p:cNvSpPr/>
          <p:nvPr/>
        </p:nvSpPr>
        <p:spPr>
          <a:xfrm>
            <a:off x="1076752" y="6436817"/>
            <a:ext cx="4730657" cy="307777"/>
          </a:xfrm>
          <a:prstGeom prst="rect">
            <a:avLst/>
          </a:prstGeom>
        </p:spPr>
        <p:txBody>
          <a:bodyPr wrap="square">
            <a:spAutoFit/>
          </a:bodyPr>
          <a:lstStyle/>
          <a:p>
            <a:pPr algn="ctr"/>
            <a:r>
              <a:rPr lang="en-US" sz="1400" dirty="0">
                <a:hlinkClick r:id="rId4"/>
              </a:rPr>
              <a:t>https://www.wired.com/2014/10/content-moderation/</a:t>
            </a:r>
            <a:r>
              <a:rPr lang="en-US" sz="1400" dirty="0"/>
              <a:t> </a:t>
            </a:r>
          </a:p>
        </p:txBody>
      </p:sp>
      <p:pic>
        <p:nvPicPr>
          <p:cNvPr id="7" name="Picture 6">
            <a:extLst>
              <a:ext uri="{FF2B5EF4-FFF2-40B4-BE49-F238E27FC236}">
                <a16:creationId xmlns:a16="http://schemas.microsoft.com/office/drawing/2014/main" id="{A12CB917-48B7-BF51-0D53-C211FFEEDE30}"/>
              </a:ext>
            </a:extLst>
          </p:cNvPr>
          <p:cNvPicPr>
            <a:picLocks noChangeAspect="1"/>
          </p:cNvPicPr>
          <p:nvPr/>
        </p:nvPicPr>
        <p:blipFill>
          <a:blip r:embed="rId5"/>
          <a:stretch>
            <a:fillRect/>
          </a:stretch>
        </p:blipFill>
        <p:spPr>
          <a:xfrm>
            <a:off x="6578352" y="4826660"/>
            <a:ext cx="4422517" cy="1478396"/>
          </a:xfrm>
          <a:prstGeom prst="rect">
            <a:avLst/>
          </a:prstGeom>
        </p:spPr>
      </p:pic>
      <p:sp>
        <p:nvSpPr>
          <p:cNvPr id="8" name="Rectangle 7">
            <a:extLst>
              <a:ext uri="{FF2B5EF4-FFF2-40B4-BE49-F238E27FC236}">
                <a16:creationId xmlns:a16="http://schemas.microsoft.com/office/drawing/2014/main" id="{3FC5D63F-190B-0E36-3A0E-FEE0991CCAC2}"/>
              </a:ext>
            </a:extLst>
          </p:cNvPr>
          <p:cNvSpPr/>
          <p:nvPr/>
        </p:nvSpPr>
        <p:spPr>
          <a:xfrm>
            <a:off x="6096000" y="6338986"/>
            <a:ext cx="5791200" cy="523220"/>
          </a:xfrm>
          <a:prstGeom prst="rect">
            <a:avLst/>
          </a:prstGeom>
        </p:spPr>
        <p:txBody>
          <a:bodyPr wrap="square">
            <a:spAutoFit/>
          </a:bodyPr>
          <a:lstStyle/>
          <a:p>
            <a:pPr algn="ctr"/>
            <a:r>
              <a:rPr lang="en-US" sz="1400" dirty="0">
                <a:hlinkClick r:id="rId6"/>
              </a:rPr>
              <a:t>https://www.thebureauinvestigates.com/stories/2022-10-20/behind-tiktoks-boom-a-legion-of-traumatised-10-a-day-content-moderators</a:t>
            </a:r>
            <a:r>
              <a:rPr lang="en-US" sz="1400" dirty="0"/>
              <a:t> </a:t>
            </a:r>
          </a:p>
        </p:txBody>
      </p:sp>
      <p:pic>
        <p:nvPicPr>
          <p:cNvPr id="10" name="Picture 9">
            <a:extLst>
              <a:ext uri="{FF2B5EF4-FFF2-40B4-BE49-F238E27FC236}">
                <a16:creationId xmlns:a16="http://schemas.microsoft.com/office/drawing/2014/main" id="{7A972804-6770-E603-C041-8721393D6AE6}"/>
              </a:ext>
            </a:extLst>
          </p:cNvPr>
          <p:cNvPicPr>
            <a:picLocks noChangeAspect="1"/>
          </p:cNvPicPr>
          <p:nvPr/>
        </p:nvPicPr>
        <p:blipFill>
          <a:blip r:embed="rId7"/>
          <a:stretch>
            <a:fillRect/>
          </a:stretch>
        </p:blipFill>
        <p:spPr>
          <a:xfrm>
            <a:off x="6380085" y="1439398"/>
            <a:ext cx="4343400" cy="1819275"/>
          </a:xfrm>
          <a:prstGeom prst="rect">
            <a:avLst/>
          </a:prstGeom>
        </p:spPr>
      </p:pic>
      <p:sp>
        <p:nvSpPr>
          <p:cNvPr id="11" name="Rectangle 10">
            <a:extLst>
              <a:ext uri="{FF2B5EF4-FFF2-40B4-BE49-F238E27FC236}">
                <a16:creationId xmlns:a16="http://schemas.microsoft.com/office/drawing/2014/main" id="{881A10ED-9027-C679-54FB-6474F836989E}"/>
              </a:ext>
            </a:extLst>
          </p:cNvPr>
          <p:cNvSpPr/>
          <p:nvPr/>
        </p:nvSpPr>
        <p:spPr>
          <a:xfrm>
            <a:off x="6270212" y="3420696"/>
            <a:ext cx="5723520" cy="523220"/>
          </a:xfrm>
          <a:prstGeom prst="rect">
            <a:avLst/>
          </a:prstGeom>
        </p:spPr>
        <p:txBody>
          <a:bodyPr wrap="square">
            <a:spAutoFit/>
          </a:bodyPr>
          <a:lstStyle/>
          <a:p>
            <a:pPr algn="ctr"/>
            <a:r>
              <a:rPr lang="en-US" sz="1400" dirty="0">
                <a:hlinkClick r:id="rId8"/>
              </a:rPr>
              <a:t>https://onezero.medium.com/a-permanent-nightmare-pinterest-moderators-fight-to-keep-horrifying-content-off-the-platform-4d8e7ec822fe</a:t>
            </a:r>
            <a:r>
              <a:rPr lang="en-US" sz="1400" dirty="0"/>
              <a:t> </a:t>
            </a:r>
          </a:p>
        </p:txBody>
      </p:sp>
    </p:spTree>
    <p:extLst>
      <p:ext uri="{BB962C8B-B14F-4D97-AF65-F5344CB8AC3E}">
        <p14:creationId xmlns:p14="http://schemas.microsoft.com/office/powerpoint/2010/main" val="47734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Problems</a:t>
            </a:r>
          </a:p>
        </p:txBody>
      </p:sp>
      <p:sp>
        <p:nvSpPr>
          <p:cNvPr id="2" name="Text Placeholder 1"/>
          <p:cNvSpPr>
            <a:spLocks noGrp="1"/>
          </p:cNvSpPr>
          <p:nvPr>
            <p:ph idx="1"/>
          </p:nvPr>
        </p:nvSpPr>
        <p:spPr/>
        <p:txBody>
          <a:bodyPr>
            <a:normAutofit fontScale="92500"/>
          </a:bodyPr>
          <a:lstStyle/>
          <a:p>
            <a:r>
              <a:rPr lang="en-US" dirty="0"/>
              <a:t>Monolithic HITs</a:t>
            </a:r>
          </a:p>
          <a:p>
            <a:pPr lvl="1"/>
            <a:r>
              <a:rPr lang="en-US" dirty="0"/>
              <a:t>The structure of a HIT mirrors the structure of the task the developer is working on</a:t>
            </a:r>
          </a:p>
          <a:p>
            <a:pPr lvl="1"/>
            <a:r>
              <a:rPr lang="en-US" dirty="0"/>
              <a:t>Similar to Conway’s law in software engineering</a:t>
            </a:r>
          </a:p>
          <a:p>
            <a:r>
              <a:rPr lang="en-US" dirty="0"/>
              <a:t>Task complexity</a:t>
            </a:r>
          </a:p>
          <a:p>
            <a:r>
              <a:rPr lang="en-US" dirty="0"/>
              <a:t>Lengthy instructions</a:t>
            </a:r>
          </a:p>
          <a:p>
            <a:pPr lvl="1"/>
            <a:r>
              <a:rPr lang="en-US" dirty="0"/>
              <a:t>RTFM doesn’t work</a:t>
            </a:r>
          </a:p>
          <a:p>
            <a:r>
              <a:rPr lang="en-US" dirty="0"/>
              <a:t>We don’t think of HC/crowdsourcing as programming</a:t>
            </a:r>
          </a:p>
          <a:p>
            <a:r>
              <a:rPr lang="en-US" dirty="0"/>
              <a:t>How to improve</a:t>
            </a:r>
          </a:p>
          <a:p>
            <a:pPr lvl="1"/>
            <a:r>
              <a:rPr lang="en-US" dirty="0"/>
              <a:t>Use established programming practices</a:t>
            </a:r>
          </a:p>
          <a:p>
            <a:pPr lvl="1"/>
            <a:r>
              <a:rPr lang="en-US" dirty="0"/>
              <a:t>Careful, we are dealing with humans and not machines</a:t>
            </a:r>
          </a:p>
        </p:txBody>
      </p:sp>
    </p:spTree>
    <p:extLst>
      <p:ext uri="{BB962C8B-B14F-4D97-AF65-F5344CB8AC3E}">
        <p14:creationId xmlns:p14="http://schemas.microsoft.com/office/powerpoint/2010/main" val="275744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spectrum of labeling tasks</a:t>
            </a:r>
          </a:p>
        </p:txBody>
      </p:sp>
      <p:graphicFrame>
        <p:nvGraphicFramePr>
          <p:cNvPr id="4" name="Table 3"/>
          <p:cNvGraphicFramePr>
            <a:graphicFrameLocks noGrp="1"/>
          </p:cNvGraphicFramePr>
          <p:nvPr/>
        </p:nvGraphicFramePr>
        <p:xfrm>
          <a:off x="1315068" y="1860257"/>
          <a:ext cx="8964249" cy="4363813"/>
        </p:xfrm>
        <a:graphic>
          <a:graphicData uri="http://schemas.openxmlformats.org/drawingml/2006/table">
            <a:tbl>
              <a:tblPr firstRow="1" bandRow="1">
                <a:tableStyleId>{9D7B26C5-4107-4FEC-AEDC-1716B250A1EF}</a:tableStyleId>
              </a:tblPr>
              <a:tblGrid>
                <a:gridCol w="2988083">
                  <a:extLst>
                    <a:ext uri="{9D8B030D-6E8A-4147-A177-3AD203B41FA5}">
                      <a16:colId xmlns:a16="http://schemas.microsoft.com/office/drawing/2014/main" val="20000"/>
                    </a:ext>
                  </a:extLst>
                </a:gridCol>
                <a:gridCol w="2988083">
                  <a:extLst>
                    <a:ext uri="{9D8B030D-6E8A-4147-A177-3AD203B41FA5}">
                      <a16:colId xmlns:a16="http://schemas.microsoft.com/office/drawing/2014/main" val="20001"/>
                    </a:ext>
                  </a:extLst>
                </a:gridCol>
                <a:gridCol w="2988083">
                  <a:extLst>
                    <a:ext uri="{9D8B030D-6E8A-4147-A177-3AD203B41FA5}">
                      <a16:colId xmlns:a16="http://schemas.microsoft.com/office/drawing/2014/main" val="20002"/>
                    </a:ext>
                  </a:extLst>
                </a:gridCol>
              </a:tblGrid>
              <a:tr h="803047">
                <a:tc>
                  <a:txBody>
                    <a:bodyPr/>
                    <a:lstStyle/>
                    <a:p>
                      <a:pPr algn="ctr"/>
                      <a:r>
                        <a:rPr lang="en-US" sz="1800" dirty="0"/>
                        <a:t>Nature of task </a:t>
                      </a:r>
                    </a:p>
                  </a:txBody>
                  <a:tcPr marL="89642" marR="89642" marT="44821" marB="44821"/>
                </a:tc>
                <a:tc>
                  <a:txBody>
                    <a:bodyPr/>
                    <a:lstStyle/>
                    <a:p>
                      <a:pPr algn="ctr"/>
                      <a:r>
                        <a:rPr lang="en-US" sz="1800" dirty="0"/>
                        <a:t>Aggregation approach</a:t>
                      </a:r>
                    </a:p>
                    <a:p>
                      <a:endParaRPr lang="en-US" sz="1800" dirty="0"/>
                    </a:p>
                  </a:txBody>
                  <a:tcPr marL="89642" marR="89642" marT="44821" marB="44821"/>
                </a:tc>
                <a:tc>
                  <a:txBody>
                    <a:bodyPr/>
                    <a:lstStyle/>
                    <a:p>
                      <a:pPr algn="ctr"/>
                      <a:r>
                        <a:rPr lang="en-US" sz="1800" dirty="0"/>
                        <a:t>Evaluation technique</a:t>
                      </a:r>
                    </a:p>
                    <a:p>
                      <a:endParaRPr lang="en-US" sz="1800" dirty="0"/>
                    </a:p>
                  </a:txBody>
                  <a:tcPr marL="89642" marR="89642" marT="44821" marB="44821"/>
                </a:tc>
                <a:extLst>
                  <a:ext uri="{0D108BD9-81ED-4DB2-BD59-A6C34878D82A}">
                    <a16:rowId xmlns:a16="http://schemas.microsoft.com/office/drawing/2014/main" val="10000"/>
                  </a:ext>
                </a:extLst>
              </a:tr>
              <a:tr h="1165352">
                <a:tc>
                  <a:txBody>
                    <a:bodyPr/>
                    <a:lstStyle/>
                    <a:p>
                      <a:pPr algn="ctr"/>
                      <a:r>
                        <a:rPr lang="en-US" sz="1800" dirty="0"/>
                        <a:t>Objective question has a correct answer (objective)</a:t>
                      </a:r>
                    </a:p>
                    <a:p>
                      <a:pPr algn="ctr"/>
                      <a:endParaRPr lang="en-US" sz="1800" dirty="0"/>
                    </a:p>
                  </a:txBody>
                  <a:tcPr marL="89642" marR="89642" marT="44821" marB="44821"/>
                </a:tc>
                <a:tc>
                  <a:txBody>
                    <a:bodyPr/>
                    <a:lstStyle/>
                    <a:p>
                      <a:pPr algn="ctr"/>
                      <a:r>
                        <a:rPr lang="en-US" sz="1800" dirty="0"/>
                        <a:t>Reliable judge assigns appropriate label for an item</a:t>
                      </a:r>
                    </a:p>
                    <a:p>
                      <a:pPr algn="ctr"/>
                      <a:endParaRPr lang="en-US" sz="1800" dirty="0"/>
                    </a:p>
                  </a:txBody>
                  <a:tcPr marL="89642" marR="89642" marT="44821" marB="44821"/>
                </a:tc>
                <a:tc>
                  <a:txBody>
                    <a:bodyPr/>
                    <a:lstStyle/>
                    <a:p>
                      <a:pPr algn="ctr"/>
                      <a:r>
                        <a:rPr lang="en-US" sz="1800" dirty="0"/>
                        <a:t>Evaluate workers by comparing individual results with gold set</a:t>
                      </a:r>
                    </a:p>
                    <a:p>
                      <a:pPr algn="ctr"/>
                      <a:endParaRPr lang="en-US" sz="1800" dirty="0"/>
                    </a:p>
                  </a:txBody>
                  <a:tcPr marL="89642" marR="89642" marT="44821" marB="44821"/>
                </a:tc>
                <a:extLst>
                  <a:ext uri="{0D108BD9-81ED-4DB2-BD59-A6C34878D82A}">
                    <a16:rowId xmlns:a16="http://schemas.microsoft.com/office/drawing/2014/main" val="10001"/>
                  </a:ext>
                </a:extLst>
              </a:tr>
              <a:tr h="1165352">
                <a:tc>
                  <a:txBody>
                    <a:bodyPr/>
                    <a:lstStyle/>
                    <a:p>
                      <a:pPr algn="ctr"/>
                      <a:r>
                        <a:rPr lang="en-US" sz="1800" dirty="0"/>
                        <a:t>Judgment question has a best answer (partially objective)</a:t>
                      </a:r>
                    </a:p>
                    <a:p>
                      <a:pPr algn="ctr"/>
                      <a:endParaRPr lang="en-US" sz="1800" dirty="0"/>
                    </a:p>
                  </a:txBody>
                  <a:tcPr marL="89642" marR="89642" marT="44821" marB="44821"/>
                </a:tc>
                <a:tc>
                  <a:txBody>
                    <a:bodyPr/>
                    <a:lstStyle/>
                    <a:p>
                      <a:pPr algn="ctr"/>
                      <a:r>
                        <a:rPr lang="en-US" sz="1800" dirty="0"/>
                        <a:t>Inter-rater agreement determines label for an item</a:t>
                      </a:r>
                    </a:p>
                    <a:p>
                      <a:pPr algn="ctr"/>
                      <a:endParaRPr lang="en-US" sz="1800" dirty="0"/>
                    </a:p>
                  </a:txBody>
                  <a:tcPr marL="89642" marR="89642" marT="44821" marB="44821"/>
                </a:tc>
                <a:tc>
                  <a:txBody>
                    <a:bodyPr/>
                    <a:lstStyle/>
                    <a:p>
                      <a:pPr algn="ctr"/>
                      <a:r>
                        <a:rPr lang="en-US" sz="1800" dirty="0"/>
                        <a:t>Evaluate workers by comparing individual results with consensus</a:t>
                      </a:r>
                    </a:p>
                    <a:p>
                      <a:pPr algn="ctr"/>
                      <a:endParaRPr lang="en-US" sz="1800" dirty="0"/>
                    </a:p>
                  </a:txBody>
                  <a:tcPr marL="89642" marR="89642" marT="44821" marB="44821"/>
                </a:tc>
                <a:extLst>
                  <a:ext uri="{0D108BD9-81ED-4DB2-BD59-A6C34878D82A}">
                    <a16:rowId xmlns:a16="http://schemas.microsoft.com/office/drawing/2014/main" val="10002"/>
                  </a:ext>
                </a:extLst>
              </a:tr>
              <a:tr h="1165352">
                <a:tc>
                  <a:txBody>
                    <a:bodyPr/>
                    <a:lstStyle/>
                    <a:p>
                      <a:pPr algn="ctr"/>
                      <a:r>
                        <a:rPr lang="en-US" sz="1800" dirty="0"/>
                        <a:t>Subjective question has consistent answer (subjective)</a:t>
                      </a:r>
                    </a:p>
                    <a:p>
                      <a:pPr algn="ctr"/>
                      <a:endParaRPr lang="en-US" sz="1800" dirty="0"/>
                    </a:p>
                  </a:txBody>
                  <a:tcPr marL="89642" marR="89642" marT="44821" marB="44821"/>
                </a:tc>
                <a:tc>
                  <a:txBody>
                    <a:bodyPr/>
                    <a:lstStyle/>
                    <a:p>
                      <a:pPr algn="ctr"/>
                      <a:r>
                        <a:rPr lang="en-US" sz="1800" dirty="0"/>
                        <a:t>Repeatable polling determines probability of a label for an item</a:t>
                      </a:r>
                    </a:p>
                    <a:p>
                      <a:pPr algn="ctr"/>
                      <a:endParaRPr lang="en-US" sz="1800" dirty="0"/>
                    </a:p>
                  </a:txBody>
                  <a:tcPr marL="89642" marR="89642" marT="44821" marB="44821"/>
                </a:tc>
                <a:tc>
                  <a:txBody>
                    <a:bodyPr/>
                    <a:lstStyle/>
                    <a:p>
                      <a:pPr algn="ctr"/>
                      <a:r>
                        <a:rPr lang="en-US" sz="1800" dirty="0"/>
                        <a:t>Evaluate workers by computing the consistency of results between groups</a:t>
                      </a:r>
                    </a:p>
                    <a:p>
                      <a:pPr algn="ctr"/>
                      <a:endParaRPr lang="en-US" sz="1800" dirty="0"/>
                    </a:p>
                  </a:txBody>
                  <a:tcPr marL="89642" marR="89642" marT="44821" marB="4482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0097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96ED-1AA4-4B6C-B351-E85723C9A856}"/>
              </a:ext>
            </a:extLst>
          </p:cNvPr>
          <p:cNvSpPr>
            <a:spLocks noGrp="1"/>
          </p:cNvSpPr>
          <p:nvPr>
            <p:ph type="title"/>
          </p:nvPr>
        </p:nvSpPr>
        <p:spPr/>
        <p:txBody>
          <a:bodyPr/>
          <a:lstStyle/>
          <a:p>
            <a:r>
              <a:rPr lang="en-US" dirty="0"/>
              <a:t>Prepare the environment</a:t>
            </a:r>
          </a:p>
        </p:txBody>
      </p:sp>
      <p:sp>
        <p:nvSpPr>
          <p:cNvPr id="3" name="Text Placeholder 2">
            <a:extLst>
              <a:ext uri="{FF2B5EF4-FFF2-40B4-BE49-F238E27FC236}">
                <a16:creationId xmlns:a16="http://schemas.microsoft.com/office/drawing/2014/main" id="{FF50010E-5E04-4DAB-B351-A01996DD5777}"/>
              </a:ext>
            </a:extLst>
          </p:cNvPr>
          <p:cNvSpPr>
            <a:spLocks noGrp="1"/>
          </p:cNvSpPr>
          <p:nvPr>
            <p:ph idx="1"/>
          </p:nvPr>
        </p:nvSpPr>
        <p:spPr/>
        <p:txBody>
          <a:bodyPr/>
          <a:lstStyle/>
          <a:p>
            <a:r>
              <a:rPr lang="en-US" dirty="0"/>
              <a:t>Homework before you label</a:t>
            </a:r>
          </a:p>
          <a:p>
            <a:pPr lvl="1"/>
            <a:r>
              <a:rPr lang="en-US" dirty="0"/>
              <a:t>Assess the lay of the land</a:t>
            </a:r>
          </a:p>
          <a:p>
            <a:pPr lvl="1"/>
            <a:r>
              <a:rPr lang="en-US" dirty="0"/>
              <a:t>Identify your use cases</a:t>
            </a:r>
          </a:p>
          <a:p>
            <a:pPr lvl="1"/>
            <a:r>
              <a:rPr lang="en-US" dirty="0"/>
              <a:t>Understand your product’s data</a:t>
            </a:r>
          </a:p>
          <a:p>
            <a:pPr lvl="1"/>
            <a:r>
              <a:rPr lang="en-US" dirty="0"/>
              <a:t>Design your HITs</a:t>
            </a:r>
          </a:p>
          <a:p>
            <a:pPr lvl="1"/>
            <a:r>
              <a:rPr lang="en-US" dirty="0"/>
              <a:t>Determine your guidelines</a:t>
            </a:r>
          </a:p>
          <a:p>
            <a:pPr lvl="1"/>
            <a:r>
              <a:rPr lang="en-US" dirty="0"/>
              <a:t>Communicate your task</a:t>
            </a:r>
          </a:p>
          <a:p>
            <a:pPr lvl="1"/>
            <a:r>
              <a:rPr lang="en-US" dirty="0"/>
              <a:t>Maintain high quality</a:t>
            </a:r>
          </a:p>
          <a:p>
            <a:r>
              <a:rPr lang="en-US" dirty="0"/>
              <a:t>Ongoing vs. one-offs HITs</a:t>
            </a:r>
          </a:p>
          <a:p>
            <a:r>
              <a:rPr lang="en-US" dirty="0"/>
              <a:t>Labels for the machine != labels for humans</a:t>
            </a:r>
          </a:p>
          <a:p>
            <a:endParaRPr lang="en-US" dirty="0"/>
          </a:p>
        </p:txBody>
      </p:sp>
    </p:spTree>
    <p:extLst>
      <p:ext uri="{BB962C8B-B14F-4D97-AF65-F5344CB8AC3E}">
        <p14:creationId xmlns:p14="http://schemas.microsoft.com/office/powerpoint/2010/main" val="3201553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 design principles</a:t>
            </a:r>
          </a:p>
        </p:txBody>
      </p:sp>
      <p:sp>
        <p:nvSpPr>
          <p:cNvPr id="3" name="Content Placeholder 2"/>
          <p:cNvSpPr>
            <a:spLocks noGrp="1"/>
          </p:cNvSpPr>
          <p:nvPr>
            <p:ph idx="1"/>
          </p:nvPr>
        </p:nvSpPr>
        <p:spPr/>
        <p:txBody>
          <a:bodyPr/>
          <a:lstStyle/>
          <a:p>
            <a:r>
              <a:rPr lang="en-US" dirty="0"/>
              <a:t>Self-contained, short, and simple</a:t>
            </a:r>
          </a:p>
          <a:p>
            <a:r>
              <a:rPr lang="en-US" dirty="0"/>
              <a:t>Document presentation</a:t>
            </a:r>
          </a:p>
          <a:p>
            <a:pPr lvl="1"/>
            <a:r>
              <a:rPr lang="en-US" dirty="0"/>
              <a:t>Text alignment &amp; legibility; reading level; multi-cultural and multilingual</a:t>
            </a:r>
          </a:p>
          <a:p>
            <a:r>
              <a:rPr lang="en-US" dirty="0"/>
              <a:t>Cognitive biases</a:t>
            </a:r>
          </a:p>
          <a:p>
            <a:pPr lvl="1"/>
            <a:r>
              <a:rPr lang="en-US" dirty="0"/>
              <a:t>Implications on the final output: anchor effect, mere exposure, picture superiority</a:t>
            </a:r>
          </a:p>
          <a:p>
            <a:r>
              <a:rPr lang="en-US" dirty="0"/>
              <a:t>Task complexity</a:t>
            </a:r>
          </a:p>
          <a:p>
            <a:pPr lvl="1"/>
            <a:r>
              <a:rPr lang="en-US" dirty="0"/>
              <a:t>High cognitive load; low usability, specific expertise</a:t>
            </a:r>
          </a:p>
        </p:txBody>
      </p:sp>
    </p:spTree>
    <p:extLst>
      <p:ext uri="{BB962C8B-B14F-4D97-AF65-F5344CB8AC3E}">
        <p14:creationId xmlns:p14="http://schemas.microsoft.com/office/powerpoint/2010/main" val="397027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2FF2-15DF-EBCB-FA3B-5792B3348FB5}"/>
              </a:ext>
            </a:extLst>
          </p:cNvPr>
          <p:cNvSpPr>
            <a:spLocks noGrp="1"/>
          </p:cNvSpPr>
          <p:nvPr>
            <p:ph type="ctrTitle"/>
          </p:nvPr>
        </p:nvSpPr>
        <p:spPr/>
        <p:txBody>
          <a:bodyPr>
            <a:normAutofit fontScale="90000"/>
          </a:bodyPr>
          <a:lstStyle/>
          <a:p>
            <a:r>
              <a:rPr lang="en-US" dirty="0"/>
              <a:t>Evaluating Evaluations:</a:t>
            </a:r>
            <a:br>
              <a:rPr lang="en-US" dirty="0"/>
            </a:br>
            <a:r>
              <a:rPr lang="en-US" dirty="0"/>
              <a:t>A Perspective on Benchmarks</a:t>
            </a:r>
          </a:p>
        </p:txBody>
      </p:sp>
      <p:sp>
        <p:nvSpPr>
          <p:cNvPr id="3" name="Subtitle 2">
            <a:extLst>
              <a:ext uri="{FF2B5EF4-FFF2-40B4-BE49-F238E27FC236}">
                <a16:creationId xmlns:a16="http://schemas.microsoft.com/office/drawing/2014/main" id="{A7443BF1-E14F-6F51-40F9-00700CC7BFE4}"/>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B68EAE5-38C8-1DE1-DAF6-460643283D1C}"/>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254351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Quality control in general</a:t>
            </a:r>
            <a:endParaRPr lang="en-US" dirty="0"/>
          </a:p>
        </p:txBody>
      </p:sp>
      <p:sp>
        <p:nvSpPr>
          <p:cNvPr id="3" name="Content Placeholder 2"/>
          <p:cNvSpPr>
            <a:spLocks noGrp="1"/>
          </p:cNvSpPr>
          <p:nvPr>
            <p:ph idx="1"/>
          </p:nvPr>
        </p:nvSpPr>
        <p:spPr/>
        <p:txBody>
          <a:bodyPr/>
          <a:lstStyle/>
          <a:p>
            <a:r>
              <a:rPr lang="en-US" dirty="0"/>
              <a:t>Extremely important part of the task</a:t>
            </a:r>
          </a:p>
          <a:p>
            <a:r>
              <a:rPr lang="en-US" dirty="0"/>
              <a:t>Approach as “overall” quality; not just for workers</a:t>
            </a:r>
          </a:p>
          <a:p>
            <a:r>
              <a:rPr lang="en-US" dirty="0"/>
              <a:t>Bi-directional channel</a:t>
            </a:r>
          </a:p>
          <a:p>
            <a:pPr lvl="1"/>
            <a:r>
              <a:rPr lang="en-US" dirty="0"/>
              <a:t>You may think the worker is doing a bad job.</a:t>
            </a:r>
          </a:p>
          <a:p>
            <a:pPr lvl="1"/>
            <a:r>
              <a:rPr lang="en-US" dirty="0"/>
              <a:t>The same worker may think you are a lousy requester.</a:t>
            </a:r>
          </a:p>
          <a:p>
            <a:r>
              <a:rPr lang="en-US" dirty="0"/>
              <a:t>Quality framework</a:t>
            </a:r>
          </a:p>
          <a:p>
            <a:pPr lvl="1"/>
            <a:r>
              <a:rPr lang="en-US" dirty="0"/>
              <a:t>Module quality</a:t>
            </a:r>
          </a:p>
          <a:p>
            <a:pPr lvl="1"/>
            <a:r>
              <a:rPr lang="en-US" dirty="0"/>
              <a:t>Work quality</a:t>
            </a:r>
          </a:p>
          <a:p>
            <a:r>
              <a:rPr lang="en-US" dirty="0"/>
              <a:t>Measuring agreement</a:t>
            </a:r>
          </a:p>
          <a:p>
            <a:endParaRPr lang="en-US" dirty="0"/>
          </a:p>
          <a:p>
            <a:endParaRPr lang="en-US" dirty="0"/>
          </a:p>
        </p:txBody>
      </p:sp>
      <p:pic>
        <p:nvPicPr>
          <p:cNvPr id="4" name="Picture 3">
            <a:extLst>
              <a:ext uri="{FF2B5EF4-FFF2-40B4-BE49-F238E27FC236}">
                <a16:creationId xmlns:a16="http://schemas.microsoft.com/office/drawing/2014/main" id="{C050DDB2-5382-40F4-8DE1-6F2729C8D009}"/>
              </a:ext>
            </a:extLst>
          </p:cNvPr>
          <p:cNvPicPr>
            <a:picLocks noChangeAspect="1"/>
          </p:cNvPicPr>
          <p:nvPr/>
        </p:nvPicPr>
        <p:blipFill>
          <a:blip r:embed="rId3"/>
          <a:stretch>
            <a:fillRect/>
          </a:stretch>
        </p:blipFill>
        <p:spPr>
          <a:xfrm>
            <a:off x="5348979" y="4101319"/>
            <a:ext cx="5540221" cy="2241062"/>
          </a:xfrm>
          <a:prstGeom prst="rect">
            <a:avLst/>
          </a:prstGeom>
        </p:spPr>
      </p:pic>
    </p:spTree>
    <p:extLst>
      <p:ext uri="{BB962C8B-B14F-4D97-AF65-F5344CB8AC3E}">
        <p14:creationId xmlns:p14="http://schemas.microsoft.com/office/powerpoint/2010/main" val="2534972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 used in practice</a:t>
            </a:r>
            <a:endParaRPr lang="en-US" dirty="0"/>
          </a:p>
        </p:txBody>
      </p:sp>
      <p:sp>
        <p:nvSpPr>
          <p:cNvPr id="3" name="Text Placeholder 2"/>
          <p:cNvSpPr>
            <a:spLocks noGrp="1"/>
          </p:cNvSpPr>
          <p:nvPr>
            <p:ph idx="1"/>
          </p:nvPr>
        </p:nvSpPr>
        <p:spPr/>
        <p:txBody>
          <a:bodyPr>
            <a:normAutofit fontScale="92500" lnSpcReduction="20000"/>
          </a:bodyPr>
          <a:lstStyle/>
          <a:p>
            <a:r>
              <a:rPr lang="en-US" dirty="0"/>
              <a:t>Voting </a:t>
            </a:r>
          </a:p>
          <a:p>
            <a:pPr lvl="1"/>
            <a:r>
              <a:rPr lang="en-US" dirty="0"/>
              <a:t>Majority vote, </a:t>
            </a:r>
            <a:r>
              <a:rPr lang="en-US" dirty="0" err="1"/>
              <a:t>Borda</a:t>
            </a:r>
            <a:r>
              <a:rPr lang="en-US" dirty="0"/>
              <a:t>, tiers</a:t>
            </a:r>
          </a:p>
          <a:p>
            <a:pPr lvl="1"/>
            <a:r>
              <a:rPr lang="en-US" dirty="0"/>
              <a:t>Strong baseline</a:t>
            </a:r>
          </a:p>
          <a:p>
            <a:r>
              <a:rPr lang="en-US" dirty="0"/>
              <a:t>Honey pots and programmatic gold</a:t>
            </a:r>
          </a:p>
          <a:p>
            <a:r>
              <a:rPr lang="en-US" dirty="0"/>
              <a:t>Expectation-Maximization</a:t>
            </a:r>
          </a:p>
          <a:p>
            <a:r>
              <a:rPr lang="en-US" dirty="0"/>
              <a:t>Get another label</a:t>
            </a:r>
          </a:p>
          <a:p>
            <a:r>
              <a:rPr lang="en-US" dirty="0"/>
              <a:t>Adaptivity</a:t>
            </a:r>
          </a:p>
          <a:p>
            <a:pPr lvl="1"/>
            <a:r>
              <a:rPr lang="en-US" dirty="0"/>
              <a:t>Quality-cost tradeoff</a:t>
            </a:r>
          </a:p>
          <a:p>
            <a:pPr lvl="1"/>
            <a:r>
              <a:rPr lang="en-US" dirty="0"/>
              <a:t>How many workers?</a:t>
            </a:r>
          </a:p>
          <a:p>
            <a:pPr lvl="1"/>
            <a:r>
              <a:rPr lang="en-US" dirty="0"/>
              <a:t>When to stop?</a:t>
            </a:r>
          </a:p>
          <a:p>
            <a:pPr lvl="1"/>
            <a:r>
              <a:rPr lang="en-US" dirty="0"/>
              <a:t>Stopping rules</a:t>
            </a:r>
          </a:p>
          <a:p>
            <a:pPr lvl="1"/>
            <a:r>
              <a:rPr lang="en-US" dirty="0"/>
              <a:t>Automatic honey pots creation</a:t>
            </a:r>
          </a:p>
        </p:txBody>
      </p:sp>
    </p:spTree>
    <p:extLst>
      <p:ext uri="{BB962C8B-B14F-4D97-AF65-F5344CB8AC3E}">
        <p14:creationId xmlns:p14="http://schemas.microsoft.com/office/powerpoint/2010/main" val="136444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features</a:t>
            </a:r>
          </a:p>
        </p:txBody>
      </p:sp>
      <p:sp>
        <p:nvSpPr>
          <p:cNvPr id="3" name="Text Placeholder 2"/>
          <p:cNvSpPr>
            <a:spLocks noGrp="1"/>
          </p:cNvSpPr>
          <p:nvPr>
            <p:ph idx="1"/>
          </p:nvPr>
        </p:nvSpPr>
        <p:spPr/>
        <p:txBody>
          <a:bodyPr/>
          <a:lstStyle/>
          <a:p>
            <a:r>
              <a:rPr lang="en-US" dirty="0"/>
              <a:t>Focus on the way workers work instead of what they produce</a:t>
            </a:r>
          </a:p>
          <a:p>
            <a:r>
              <a:rPr lang="en-US" dirty="0"/>
              <a:t>Task fingerprinting</a:t>
            </a:r>
          </a:p>
          <a:p>
            <a:r>
              <a:rPr lang="en-US" dirty="0"/>
              <a:t>High correlation with work quality</a:t>
            </a:r>
          </a:p>
          <a:p>
            <a:r>
              <a:rPr lang="en-US" dirty="0"/>
              <a:t>Wernicke</a:t>
            </a:r>
          </a:p>
          <a:p>
            <a:pPr lvl="1"/>
            <a:r>
              <a:rPr lang="en-US" dirty="0"/>
              <a:t>Information Extraction scenario</a:t>
            </a:r>
          </a:p>
          <a:p>
            <a:pPr lvl="1"/>
            <a:r>
              <a:rPr lang="en-US" dirty="0"/>
              <a:t>Weighted majority voting</a:t>
            </a:r>
          </a:p>
          <a:p>
            <a:pPr lvl="1"/>
            <a:r>
              <a:rPr lang="en-US" dirty="0"/>
              <a:t>Behavioral features outperform performance-based methods</a:t>
            </a:r>
          </a:p>
          <a:p>
            <a:endParaRPr lang="en-US" dirty="0"/>
          </a:p>
        </p:txBody>
      </p:sp>
      <p:sp>
        <p:nvSpPr>
          <p:cNvPr id="4" name="Title 1"/>
          <p:cNvSpPr txBox="1">
            <a:spLocks/>
          </p:cNvSpPr>
          <p:nvPr/>
        </p:nvSpPr>
        <p:spPr>
          <a:xfrm>
            <a:off x="282919" y="5455714"/>
            <a:ext cx="11773357" cy="1112750"/>
          </a:xfrm>
          <a:prstGeom prst="rect">
            <a:avLst/>
          </a:prstGeom>
        </p:spPr>
        <p:txBody>
          <a:bodyPr vert="horz" lIns="91427" tIns="45713" rIns="91427" bIns="45713" rtlCol="0" anchor="ctr">
            <a:normAutofit fontScale="92500"/>
          </a:bodyPr>
          <a:lstStyle/>
          <a:p>
            <a:pPr algn="r"/>
            <a:endParaRPr lang="en-US" sz="1372" dirty="0"/>
          </a:p>
          <a:p>
            <a:endParaRPr lang="en-US" sz="1372" dirty="0"/>
          </a:p>
          <a:p>
            <a:r>
              <a:rPr lang="en-US" sz="1372" dirty="0"/>
              <a:t>J. </a:t>
            </a:r>
            <a:r>
              <a:rPr lang="en-US" sz="1372" dirty="0" err="1"/>
              <a:t>Rzeszotarski</a:t>
            </a:r>
            <a:r>
              <a:rPr lang="en-US" sz="1372" dirty="0"/>
              <a:t> and A. </a:t>
            </a:r>
            <a:r>
              <a:rPr lang="en-US" sz="1372" dirty="0" err="1"/>
              <a:t>Kittur</a:t>
            </a:r>
            <a:r>
              <a:rPr lang="en-US" sz="1372" dirty="0"/>
              <a:t>. “Instrumenting the Crowd: Using Implicit Behavioral Measures to Predict Task Performance”. UIST 2011.</a:t>
            </a:r>
          </a:p>
          <a:p>
            <a:endParaRPr lang="en-US" sz="1372" dirty="0"/>
          </a:p>
          <a:p>
            <a:r>
              <a:rPr lang="en-US" sz="1372" dirty="0"/>
              <a:t>S. Han, P. Dai, P. </a:t>
            </a:r>
            <a:r>
              <a:rPr lang="en-US" sz="1372" dirty="0" err="1"/>
              <a:t>Paritosh</a:t>
            </a:r>
            <a:r>
              <a:rPr lang="en-US" sz="1372" dirty="0"/>
              <a:t>, D. Huynh. “Crowdsourcing Human Annotation on Web Page Structure: Infrastructure Design and Behavior-Based Quality Control”. ACM TIST 2016</a:t>
            </a:r>
          </a:p>
          <a:p>
            <a:endParaRPr lang="en-US" sz="1372" dirty="0"/>
          </a:p>
        </p:txBody>
      </p:sp>
    </p:spTree>
    <p:extLst>
      <p:ext uri="{BB962C8B-B14F-4D97-AF65-F5344CB8AC3E}">
        <p14:creationId xmlns:p14="http://schemas.microsoft.com/office/powerpoint/2010/main" val="2494295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learning</a:t>
            </a:r>
          </a:p>
        </p:txBody>
      </p:sp>
      <p:sp>
        <p:nvSpPr>
          <p:cNvPr id="3" name="Text Placeholder 2"/>
          <p:cNvSpPr>
            <a:spLocks noGrp="1"/>
          </p:cNvSpPr>
          <p:nvPr>
            <p:ph idx="1"/>
          </p:nvPr>
        </p:nvSpPr>
        <p:spPr/>
        <p:txBody>
          <a:bodyPr/>
          <a:lstStyle/>
          <a:p>
            <a:r>
              <a:rPr lang="en-US" dirty="0"/>
              <a:t>Accuracy</a:t>
            </a:r>
          </a:p>
          <a:p>
            <a:pPr lvl="1"/>
            <a:r>
              <a:rPr lang="en-US" dirty="0"/>
              <a:t>Limited budget for annotating a small % of the unlabeled data</a:t>
            </a:r>
          </a:p>
          <a:p>
            <a:r>
              <a:rPr lang="en-US" dirty="0"/>
              <a:t>Speed</a:t>
            </a:r>
          </a:p>
          <a:p>
            <a:pPr lvl="1"/>
            <a:r>
              <a:rPr lang="en-US" dirty="0"/>
              <a:t>Model more accurate more quickly</a:t>
            </a:r>
          </a:p>
          <a:p>
            <a:r>
              <a:rPr lang="en-US" dirty="0"/>
              <a:t>Diversity</a:t>
            </a:r>
          </a:p>
          <a:p>
            <a:r>
              <a:rPr lang="en-US" dirty="0"/>
              <a:t>Uncertainty sampling</a:t>
            </a:r>
          </a:p>
          <a:p>
            <a:pPr lvl="1"/>
            <a:r>
              <a:rPr lang="en-US" dirty="0"/>
              <a:t>Least confidence, margin of confidence, ratio of confidence</a:t>
            </a:r>
          </a:p>
          <a:p>
            <a:r>
              <a:rPr lang="en-US" dirty="0"/>
              <a:t>Diversity sampling</a:t>
            </a:r>
          </a:p>
          <a:p>
            <a:pPr lvl="1"/>
            <a:r>
              <a:rPr lang="en-US" dirty="0"/>
              <a:t>Clustering to partition the data, real-world diversity</a:t>
            </a:r>
          </a:p>
          <a:p>
            <a:endParaRPr lang="en-US" dirty="0"/>
          </a:p>
        </p:txBody>
      </p:sp>
      <p:sp>
        <p:nvSpPr>
          <p:cNvPr id="4" name="Title 1">
            <a:extLst>
              <a:ext uri="{FF2B5EF4-FFF2-40B4-BE49-F238E27FC236}">
                <a16:creationId xmlns:a16="http://schemas.microsoft.com/office/drawing/2014/main" id="{27F03846-6BBD-4731-81E4-4F1C4C47F70E}"/>
              </a:ext>
            </a:extLst>
          </p:cNvPr>
          <p:cNvSpPr txBox="1">
            <a:spLocks/>
          </p:cNvSpPr>
          <p:nvPr/>
        </p:nvSpPr>
        <p:spPr>
          <a:xfrm>
            <a:off x="269241" y="6214664"/>
            <a:ext cx="11429414" cy="642851"/>
          </a:xfrm>
          <a:prstGeom prst="rect">
            <a:avLst/>
          </a:prstGeom>
        </p:spPr>
        <p:txBody>
          <a:bodyPr vert="horz" lIns="91427" tIns="45713" rIns="91427" bIns="45713" rtlCol="0" anchor="ctr">
            <a:normAutofit/>
          </a:bodyPr>
          <a:lstStyle/>
          <a:p>
            <a:pPr algn="ctr"/>
            <a:r>
              <a:rPr lang="en-US" sz="1372" dirty="0"/>
              <a:t>R. Munro. </a:t>
            </a:r>
            <a:r>
              <a:rPr lang="en-US" sz="1372" i="1" dirty="0"/>
              <a:t>“</a:t>
            </a:r>
            <a:r>
              <a:rPr lang="en-US" sz="1372" dirty="0"/>
              <a:t>Human-in-the-Loop Machine Learning”, Manning Publications 2021.</a:t>
            </a:r>
          </a:p>
        </p:txBody>
      </p:sp>
    </p:spTree>
    <p:extLst>
      <p:ext uri="{BB962C8B-B14F-4D97-AF65-F5344CB8AC3E}">
        <p14:creationId xmlns:p14="http://schemas.microsoft.com/office/powerpoint/2010/main" val="2204090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rates for different worker/HIT groups</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329" t="25005" r="1715" b="1934"/>
          <a:stretch/>
        </p:blipFill>
        <p:spPr>
          <a:xfrm>
            <a:off x="666820" y="1463429"/>
            <a:ext cx="4464117" cy="4431533"/>
          </a:xfrm>
        </p:spPr>
      </p:pic>
      <p:sp>
        <p:nvSpPr>
          <p:cNvPr id="6" name="Content Placeholder 4"/>
          <p:cNvSpPr txBox="1">
            <a:spLocks/>
          </p:cNvSpPr>
          <p:nvPr/>
        </p:nvSpPr>
        <p:spPr>
          <a:xfrm>
            <a:off x="6375360" y="2025625"/>
            <a:ext cx="5173891" cy="30126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53" dirty="0"/>
              <a:t>UHRS</a:t>
            </a:r>
          </a:p>
          <a:p>
            <a:pPr marL="0" indent="0">
              <a:buNone/>
            </a:pPr>
            <a:r>
              <a:rPr lang="en-US" sz="2353" dirty="0"/>
              <a:t>2,700 HITs from 20 workloads</a:t>
            </a:r>
          </a:p>
          <a:p>
            <a:pPr marL="0" indent="0">
              <a:buNone/>
            </a:pPr>
            <a:r>
              <a:rPr lang="en-US" sz="2353" dirty="0"/>
              <a:t>For difficult HITs</a:t>
            </a:r>
          </a:p>
          <a:p>
            <a:pPr lvl="1"/>
            <a:r>
              <a:rPr lang="en-US" sz="1961" dirty="0"/>
              <a:t>Good workers are doing well</a:t>
            </a:r>
          </a:p>
          <a:p>
            <a:pPr lvl="1"/>
            <a:r>
              <a:rPr lang="en-US" sz="1961" dirty="0"/>
              <a:t>Bad workers are doing poorly</a:t>
            </a:r>
          </a:p>
          <a:p>
            <a:pPr marL="0" indent="0">
              <a:buNone/>
            </a:pPr>
            <a:r>
              <a:rPr lang="en-US" sz="2353" dirty="0"/>
              <a:t>For easy HITs</a:t>
            </a:r>
          </a:p>
          <a:p>
            <a:pPr lvl="1"/>
            <a:r>
              <a:rPr lang="en-US" sz="1961" dirty="0"/>
              <a:t>Good workers are doing well</a:t>
            </a:r>
          </a:p>
          <a:p>
            <a:pPr lvl="1"/>
            <a:r>
              <a:rPr lang="en-US" sz="1961" dirty="0"/>
              <a:t>Bad workers are doing well</a:t>
            </a:r>
          </a:p>
        </p:txBody>
      </p:sp>
      <p:sp>
        <p:nvSpPr>
          <p:cNvPr id="7" name="TextBox 6"/>
          <p:cNvSpPr txBox="1"/>
          <p:nvPr/>
        </p:nvSpPr>
        <p:spPr>
          <a:xfrm>
            <a:off x="927134" y="5894962"/>
            <a:ext cx="1517434" cy="369332"/>
          </a:xfrm>
          <a:prstGeom prst="rect">
            <a:avLst/>
          </a:prstGeom>
          <a:noFill/>
        </p:spPr>
        <p:txBody>
          <a:bodyPr wrap="square" rtlCol="0">
            <a:spAutoFit/>
          </a:bodyPr>
          <a:lstStyle/>
          <a:p>
            <a:r>
              <a:rPr lang="en-US" dirty="0"/>
              <a:t>Good workers</a:t>
            </a:r>
          </a:p>
        </p:txBody>
      </p:sp>
      <p:sp>
        <p:nvSpPr>
          <p:cNvPr id="8" name="TextBox 7"/>
          <p:cNvSpPr txBox="1"/>
          <p:nvPr/>
        </p:nvSpPr>
        <p:spPr>
          <a:xfrm>
            <a:off x="3372237" y="5894961"/>
            <a:ext cx="1644417" cy="374793"/>
          </a:xfrm>
          <a:prstGeom prst="rect">
            <a:avLst/>
          </a:prstGeom>
          <a:noFill/>
        </p:spPr>
        <p:txBody>
          <a:bodyPr wrap="square" rtlCol="0">
            <a:spAutoFit/>
          </a:bodyPr>
          <a:lstStyle/>
          <a:p>
            <a:r>
              <a:rPr lang="en-US" dirty="0"/>
              <a:t>Bad workers</a:t>
            </a:r>
          </a:p>
        </p:txBody>
      </p:sp>
      <p:sp>
        <p:nvSpPr>
          <p:cNvPr id="10" name="TextBox 9"/>
          <p:cNvSpPr txBox="1"/>
          <p:nvPr/>
        </p:nvSpPr>
        <p:spPr>
          <a:xfrm>
            <a:off x="5064271" y="5003681"/>
            <a:ext cx="1517434" cy="374793"/>
          </a:xfrm>
          <a:prstGeom prst="rect">
            <a:avLst/>
          </a:prstGeom>
          <a:noFill/>
        </p:spPr>
        <p:txBody>
          <a:bodyPr wrap="square" rtlCol="0">
            <a:spAutoFit/>
          </a:bodyPr>
          <a:lstStyle/>
          <a:p>
            <a:r>
              <a:rPr lang="en-US" dirty="0"/>
              <a:t>Difficult HITs</a:t>
            </a:r>
          </a:p>
        </p:txBody>
      </p:sp>
      <p:sp>
        <p:nvSpPr>
          <p:cNvPr id="11" name="TextBox 10"/>
          <p:cNvSpPr txBox="1"/>
          <p:nvPr/>
        </p:nvSpPr>
        <p:spPr>
          <a:xfrm>
            <a:off x="5064271" y="1690935"/>
            <a:ext cx="1517434" cy="374793"/>
          </a:xfrm>
          <a:prstGeom prst="rect">
            <a:avLst/>
          </a:prstGeom>
          <a:noFill/>
        </p:spPr>
        <p:txBody>
          <a:bodyPr wrap="square" rtlCol="0">
            <a:spAutoFit/>
          </a:bodyPr>
          <a:lstStyle/>
          <a:p>
            <a:r>
              <a:rPr lang="en-US" dirty="0"/>
              <a:t>Easy HITs</a:t>
            </a:r>
          </a:p>
        </p:txBody>
      </p:sp>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8329" t="25005" r="1715" b="1934"/>
          <a:stretch/>
        </p:blipFill>
        <p:spPr>
          <a:xfrm>
            <a:off x="652958" y="1434875"/>
            <a:ext cx="4376982" cy="4345034"/>
          </a:xfrm>
          <a:prstGeom prst="rect">
            <a:avLst/>
          </a:prstGeom>
        </p:spPr>
      </p:pic>
      <p:sp>
        <p:nvSpPr>
          <p:cNvPr id="3" name="Rectangle 2">
            <a:extLst>
              <a:ext uri="{FF2B5EF4-FFF2-40B4-BE49-F238E27FC236}">
                <a16:creationId xmlns:a16="http://schemas.microsoft.com/office/drawing/2014/main" id="{280D32AD-0B5F-4A03-9F19-EBEFBA260045}"/>
              </a:ext>
            </a:extLst>
          </p:cNvPr>
          <p:cNvSpPr/>
          <p:nvPr/>
        </p:nvSpPr>
        <p:spPr>
          <a:xfrm>
            <a:off x="5290253" y="5342597"/>
            <a:ext cx="6094444" cy="905179"/>
          </a:xfrm>
          <a:prstGeom prst="rect">
            <a:avLst/>
          </a:prstGeom>
        </p:spPr>
        <p:txBody>
          <a:bodyPr>
            <a:spAutoFit/>
          </a:bodyPr>
          <a:lstStyle/>
          <a:p>
            <a:endParaRPr lang="en-US" sz="1765" dirty="0"/>
          </a:p>
          <a:p>
            <a:pPr algn="just"/>
            <a:r>
              <a:rPr lang="en-US" sz="1765" dirty="0"/>
              <a:t>Let error(W</a:t>
            </a:r>
            <a:r>
              <a:rPr lang="en-US" sz="1765" i="1" dirty="0"/>
              <a:t>i</a:t>
            </a:r>
            <a:r>
              <a:rPr lang="en-US" sz="1765" dirty="0"/>
              <a:t>, </a:t>
            </a:r>
            <a:r>
              <a:rPr lang="en-US" sz="1765" dirty="0" err="1"/>
              <a:t>H</a:t>
            </a:r>
            <a:r>
              <a:rPr lang="en-US" sz="1765" i="1" dirty="0" err="1"/>
              <a:t>j</a:t>
            </a:r>
            <a:r>
              <a:rPr lang="en-US" sz="1765" dirty="0"/>
              <a:t>) be the average error rate of the</a:t>
            </a:r>
          </a:p>
          <a:p>
            <a:r>
              <a:rPr lang="en-US" sz="1765" dirty="0"/>
              <a:t>workers in the worker group W</a:t>
            </a:r>
            <a:r>
              <a:rPr lang="en-US" sz="1765" i="1" dirty="0"/>
              <a:t>i</a:t>
            </a:r>
            <a:r>
              <a:rPr lang="en-US" sz="1765" dirty="0"/>
              <a:t> working on HITs </a:t>
            </a:r>
            <a:r>
              <a:rPr lang="en-US" sz="1765" dirty="0" err="1"/>
              <a:t>H</a:t>
            </a:r>
            <a:r>
              <a:rPr lang="en-US" sz="1765" i="1" dirty="0" err="1"/>
              <a:t>j</a:t>
            </a:r>
            <a:r>
              <a:rPr lang="en-US" sz="1765" dirty="0"/>
              <a:t> </a:t>
            </a:r>
          </a:p>
        </p:txBody>
      </p:sp>
      <p:sp>
        <p:nvSpPr>
          <p:cNvPr id="5" name="Rectangle 4">
            <a:extLst>
              <a:ext uri="{FF2B5EF4-FFF2-40B4-BE49-F238E27FC236}">
                <a16:creationId xmlns:a16="http://schemas.microsoft.com/office/drawing/2014/main" id="{86CB983D-1F7C-D114-5621-D1CFC511C335}"/>
              </a:ext>
            </a:extLst>
          </p:cNvPr>
          <p:cNvSpPr/>
          <p:nvPr/>
        </p:nvSpPr>
        <p:spPr>
          <a:xfrm>
            <a:off x="-1" y="6391474"/>
            <a:ext cx="12436475" cy="307777"/>
          </a:xfrm>
          <a:prstGeom prst="rect">
            <a:avLst/>
          </a:prstGeom>
        </p:spPr>
        <p:txBody>
          <a:bodyPr wrap="square">
            <a:spAutoFit/>
          </a:bodyPr>
          <a:lstStyle/>
          <a:p>
            <a:pPr algn="ctr"/>
            <a:r>
              <a:rPr lang="en-US" sz="1400" dirty="0"/>
              <a:t>I. Abraham et al. “How Many Workers to Ask?  Adaptive Exploration for Collecting High Quality Labels”. SIGIR 2016</a:t>
            </a:r>
          </a:p>
        </p:txBody>
      </p:sp>
    </p:spTree>
    <p:extLst>
      <p:ext uri="{BB962C8B-B14F-4D97-AF65-F5344CB8AC3E}">
        <p14:creationId xmlns:p14="http://schemas.microsoft.com/office/powerpoint/2010/main" val="7082832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Snorkel approach</a:t>
            </a:r>
          </a:p>
        </p:txBody>
      </p:sp>
      <p:sp>
        <p:nvSpPr>
          <p:cNvPr id="3" name="Text Placeholder 2"/>
          <p:cNvSpPr>
            <a:spLocks noGrp="1"/>
          </p:cNvSpPr>
          <p:nvPr>
            <p:ph idx="1"/>
          </p:nvPr>
        </p:nvSpPr>
        <p:spPr/>
        <p:txBody>
          <a:bodyPr/>
          <a:lstStyle/>
          <a:p>
            <a:r>
              <a:rPr lang="en-US" dirty="0"/>
              <a:t>Formalizing programmatic labeling</a:t>
            </a:r>
          </a:p>
          <a:p>
            <a:r>
              <a:rPr lang="en-US" dirty="0"/>
              <a:t>Models are commodities</a:t>
            </a:r>
          </a:p>
          <a:p>
            <a:pPr lvl="1"/>
            <a:r>
              <a:rPr lang="en-US" sz="1568" dirty="0">
                <a:latin typeface="Courier New" panose="02070309020205020404" pitchFamily="49" charset="0"/>
                <a:cs typeface="Courier New" panose="02070309020205020404" pitchFamily="49" charset="0"/>
              </a:rPr>
              <a:t>pip install &lt;what-you-want&gt;</a:t>
            </a:r>
            <a:endParaRPr lang="en-US" dirty="0">
              <a:latin typeface="Courier New" panose="02070309020205020404" pitchFamily="49" charset="0"/>
              <a:cs typeface="Courier New" panose="02070309020205020404" pitchFamily="49" charset="0"/>
            </a:endParaRPr>
          </a:p>
          <a:p>
            <a:r>
              <a:rPr lang="en-US" dirty="0"/>
              <a:t>Training data is the interface for software 2.0</a:t>
            </a:r>
          </a:p>
          <a:p>
            <a:r>
              <a:rPr lang="en-US" dirty="0"/>
              <a:t>Labeling functions as black boxes that predict a label </a:t>
            </a:r>
          </a:p>
          <a:p>
            <a:r>
              <a:rPr lang="en-US" dirty="0"/>
              <a:t>Learn from agreements/disagreements between labeling functions</a:t>
            </a:r>
          </a:p>
        </p:txBody>
      </p:sp>
    </p:spTree>
    <p:extLst>
      <p:ext uri="{BB962C8B-B14F-4D97-AF65-F5344CB8AC3E}">
        <p14:creationId xmlns:p14="http://schemas.microsoft.com/office/powerpoint/2010/main" val="3943874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7F84-D257-E830-D436-DCFCCDCEF812}"/>
              </a:ext>
            </a:extLst>
          </p:cNvPr>
          <p:cNvSpPr>
            <a:spLocks noGrp="1"/>
          </p:cNvSpPr>
          <p:nvPr>
            <p:ph type="title"/>
          </p:nvPr>
        </p:nvSpPr>
        <p:spPr/>
        <p:txBody>
          <a:bodyPr/>
          <a:lstStyle/>
          <a:p>
            <a:r>
              <a:rPr lang="en-US" dirty="0"/>
              <a:t>LLMs</a:t>
            </a:r>
          </a:p>
        </p:txBody>
      </p:sp>
      <p:sp>
        <p:nvSpPr>
          <p:cNvPr id="3" name="Content Placeholder 2">
            <a:extLst>
              <a:ext uri="{FF2B5EF4-FFF2-40B4-BE49-F238E27FC236}">
                <a16:creationId xmlns:a16="http://schemas.microsoft.com/office/drawing/2014/main" id="{990CEA31-B83B-1F14-017F-48AC4A5A2421}"/>
              </a:ext>
            </a:extLst>
          </p:cNvPr>
          <p:cNvSpPr>
            <a:spLocks noGrp="1"/>
          </p:cNvSpPr>
          <p:nvPr>
            <p:ph idx="1"/>
          </p:nvPr>
        </p:nvSpPr>
        <p:spPr/>
        <p:txBody>
          <a:bodyPr>
            <a:normAutofit lnSpcReduction="10000"/>
          </a:bodyPr>
          <a:lstStyle/>
          <a:p>
            <a:r>
              <a:rPr lang="en-US" dirty="0"/>
              <a:t>Human labels are expensive</a:t>
            </a:r>
          </a:p>
          <a:p>
            <a:pPr lvl="1"/>
            <a:r>
              <a:rPr lang="en-US" dirty="0"/>
              <a:t>Expert &gt; Crowd-based worker &gt; LLM</a:t>
            </a:r>
          </a:p>
          <a:p>
            <a:pPr lvl="1"/>
            <a:r>
              <a:rPr lang="en-US" dirty="0"/>
              <a:t>Automatic label is not a new idea</a:t>
            </a:r>
          </a:p>
          <a:p>
            <a:r>
              <a:rPr lang="en-US" dirty="0"/>
              <a:t>How about using LLMs to label documents?</a:t>
            </a:r>
          </a:p>
          <a:p>
            <a:r>
              <a:rPr lang="en-US" dirty="0"/>
              <a:t>Potential advantages</a:t>
            </a:r>
          </a:p>
          <a:p>
            <a:pPr lvl="1"/>
            <a:r>
              <a:rPr lang="en-US" dirty="0"/>
              <a:t>Cost and performance</a:t>
            </a:r>
          </a:p>
          <a:p>
            <a:pPr lvl="1"/>
            <a:r>
              <a:rPr lang="en-US" dirty="0"/>
              <a:t>Allocate humans where are needed the most</a:t>
            </a:r>
          </a:p>
          <a:p>
            <a:r>
              <a:rPr lang="en-US" dirty="0"/>
              <a:t>Potential issues</a:t>
            </a:r>
          </a:p>
          <a:p>
            <a:pPr lvl="1"/>
            <a:r>
              <a:rPr lang="en-US" dirty="0"/>
              <a:t>Reliability</a:t>
            </a:r>
          </a:p>
          <a:p>
            <a:pPr lvl="1"/>
            <a:r>
              <a:rPr lang="en-US" dirty="0"/>
              <a:t>Quality control</a:t>
            </a:r>
          </a:p>
        </p:txBody>
      </p:sp>
      <p:sp>
        <p:nvSpPr>
          <p:cNvPr id="4" name="Rectangle 3">
            <a:extLst>
              <a:ext uri="{FF2B5EF4-FFF2-40B4-BE49-F238E27FC236}">
                <a16:creationId xmlns:a16="http://schemas.microsoft.com/office/drawing/2014/main" id="{EDF492DB-E8F5-DE36-2EBC-C4971BBC33CB}"/>
              </a:ext>
            </a:extLst>
          </p:cNvPr>
          <p:cNvSpPr/>
          <p:nvPr/>
        </p:nvSpPr>
        <p:spPr>
          <a:xfrm>
            <a:off x="0" y="6027489"/>
            <a:ext cx="12436475" cy="738664"/>
          </a:xfrm>
          <a:prstGeom prst="rect">
            <a:avLst/>
          </a:prstGeom>
        </p:spPr>
        <p:txBody>
          <a:bodyPr wrap="square">
            <a:spAutoFit/>
          </a:bodyPr>
          <a:lstStyle/>
          <a:p>
            <a:pPr algn="ctr"/>
            <a:r>
              <a:rPr lang="en-US" sz="1400" dirty="0"/>
              <a:t>P. Thomas et al. "Large language models can accurately predict searcher preferences" arxiv.org/abs/2309.10621</a:t>
            </a:r>
          </a:p>
          <a:p>
            <a:pPr algn="ctr"/>
            <a:endParaRPr lang="en-US" sz="1400" dirty="0"/>
          </a:p>
          <a:p>
            <a:pPr algn="ctr"/>
            <a:r>
              <a:rPr lang="en-US" sz="1400" dirty="0"/>
              <a:t>G. Faggioli et al. "Perspectives on Large Language Models for Relevance Judgment" ICTIR 2023</a:t>
            </a:r>
          </a:p>
        </p:txBody>
      </p:sp>
    </p:spTree>
    <p:extLst>
      <p:ext uri="{BB962C8B-B14F-4D97-AF65-F5344CB8AC3E}">
        <p14:creationId xmlns:p14="http://schemas.microsoft.com/office/powerpoint/2010/main" val="6120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489-0611-F5D7-4CC9-93EC9EA638E7}"/>
              </a:ext>
            </a:extLst>
          </p:cNvPr>
          <p:cNvSpPr>
            <a:spLocks noGrp="1"/>
          </p:cNvSpPr>
          <p:nvPr>
            <p:ph type="title"/>
          </p:nvPr>
        </p:nvSpPr>
        <p:spPr/>
        <p:txBody>
          <a:bodyPr/>
          <a:lstStyle/>
          <a:p>
            <a:r>
              <a:rPr lang="en-US" dirty="0"/>
              <a:t>Spectrum of human-machine collaboration</a:t>
            </a:r>
          </a:p>
        </p:txBody>
      </p:sp>
      <p:pic>
        <p:nvPicPr>
          <p:cNvPr id="5" name="Picture 4">
            <a:extLst>
              <a:ext uri="{FF2B5EF4-FFF2-40B4-BE49-F238E27FC236}">
                <a16:creationId xmlns:a16="http://schemas.microsoft.com/office/drawing/2014/main" id="{F9F20BBE-1B1A-D342-A258-E6CF6D430043}"/>
              </a:ext>
            </a:extLst>
          </p:cNvPr>
          <p:cNvPicPr>
            <a:picLocks noChangeAspect="1"/>
          </p:cNvPicPr>
          <p:nvPr/>
        </p:nvPicPr>
        <p:blipFill>
          <a:blip r:embed="rId2"/>
          <a:stretch>
            <a:fillRect/>
          </a:stretch>
        </p:blipFill>
        <p:spPr>
          <a:xfrm>
            <a:off x="6727932" y="1393238"/>
            <a:ext cx="3870202" cy="5210175"/>
          </a:xfrm>
          <a:prstGeom prst="rect">
            <a:avLst/>
          </a:prstGeom>
        </p:spPr>
      </p:pic>
      <p:sp>
        <p:nvSpPr>
          <p:cNvPr id="6" name="Content Placeholder 2">
            <a:extLst>
              <a:ext uri="{FF2B5EF4-FFF2-40B4-BE49-F238E27FC236}">
                <a16:creationId xmlns:a16="http://schemas.microsoft.com/office/drawing/2014/main" id="{29920470-4BE5-2BB4-48AE-0E08E81050B8}"/>
              </a:ext>
            </a:extLst>
          </p:cNvPr>
          <p:cNvSpPr>
            <a:spLocks noGrp="1"/>
          </p:cNvSpPr>
          <p:nvPr>
            <p:ph idx="1"/>
          </p:nvPr>
        </p:nvSpPr>
        <p:spPr>
          <a:xfrm>
            <a:off x="838200" y="1825625"/>
            <a:ext cx="5012184" cy="4351338"/>
          </a:xfrm>
        </p:spPr>
        <p:txBody>
          <a:bodyPr/>
          <a:lstStyle/>
          <a:p>
            <a:r>
              <a:rPr lang="en-US" dirty="0"/>
              <a:t>LLMs judgement quality</a:t>
            </a:r>
          </a:p>
          <a:p>
            <a:r>
              <a:rPr lang="en-US" dirty="0"/>
              <a:t>LLMs cost</a:t>
            </a:r>
          </a:p>
          <a:p>
            <a:r>
              <a:rPr lang="en-US" dirty="0"/>
              <a:t>Multiple LLMs as judges</a:t>
            </a:r>
          </a:p>
          <a:p>
            <a:r>
              <a:rPr lang="en-US" dirty="0"/>
              <a:t>Truthfulness</a:t>
            </a:r>
          </a:p>
          <a:p>
            <a:r>
              <a:rPr lang="en-US" dirty="0"/>
              <a:t>Bias</a:t>
            </a:r>
          </a:p>
          <a:p>
            <a:r>
              <a:rPr lang="en-US" dirty="0"/>
              <a:t>Explanations/justifications</a:t>
            </a:r>
          </a:p>
          <a:p>
            <a:endParaRPr lang="en-US" dirty="0"/>
          </a:p>
        </p:txBody>
      </p:sp>
    </p:spTree>
    <p:extLst>
      <p:ext uri="{BB962C8B-B14F-4D97-AF65-F5344CB8AC3E}">
        <p14:creationId xmlns:p14="http://schemas.microsoft.com/office/powerpoint/2010/main" val="3835492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74E5-8B2C-314C-F30A-012E43D21DB3}"/>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01E2F120-1705-26E1-5D38-2C8E6C083A61}"/>
              </a:ext>
            </a:extLst>
          </p:cNvPr>
          <p:cNvSpPr>
            <a:spLocks noGrp="1"/>
          </p:cNvSpPr>
          <p:nvPr>
            <p:ph idx="1"/>
          </p:nvPr>
        </p:nvSpPr>
        <p:spPr/>
        <p:txBody>
          <a:bodyPr/>
          <a:lstStyle/>
          <a:p>
            <a:r>
              <a:rPr lang="en-US" dirty="0"/>
              <a:t>Similar to crowdsourcing work</a:t>
            </a:r>
          </a:p>
          <a:p>
            <a:r>
              <a:rPr lang="en-US" dirty="0"/>
              <a:t>Take TREC judgement guidelines </a:t>
            </a:r>
          </a:p>
          <a:p>
            <a:pPr lvl="1"/>
            <a:r>
              <a:rPr lang="en-US" dirty="0"/>
              <a:t>HIT in </a:t>
            </a:r>
            <a:r>
              <a:rPr lang="en-US" dirty="0" err="1"/>
              <a:t>Mturk</a:t>
            </a:r>
            <a:endParaRPr lang="en-US" dirty="0"/>
          </a:p>
          <a:p>
            <a:pPr lvl="1"/>
            <a:r>
              <a:rPr lang="en-US" dirty="0"/>
              <a:t>Prompt for GPT or similar LLM</a:t>
            </a:r>
          </a:p>
          <a:p>
            <a:r>
              <a:rPr lang="en-US" dirty="0"/>
              <a:t>Compute agreement using Cohen’s kappa</a:t>
            </a:r>
          </a:p>
          <a:p>
            <a:r>
              <a:rPr lang="en-US" dirty="0"/>
              <a:t>Two main approaches</a:t>
            </a:r>
          </a:p>
          <a:p>
            <a:pPr lvl="1"/>
            <a:r>
              <a:rPr lang="en-US" dirty="0"/>
              <a:t>Prompt “as is”</a:t>
            </a:r>
          </a:p>
          <a:p>
            <a:pPr lvl="1"/>
            <a:r>
              <a:rPr lang="en-US" dirty="0"/>
              <a:t>Prompt engineering</a:t>
            </a:r>
          </a:p>
        </p:txBody>
      </p:sp>
    </p:spTree>
    <p:extLst>
      <p:ext uri="{BB962C8B-B14F-4D97-AF65-F5344CB8AC3E}">
        <p14:creationId xmlns:p14="http://schemas.microsoft.com/office/powerpoint/2010/main" val="417598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430A-672F-11D0-7672-CB4CE6C3AD68}"/>
              </a:ext>
            </a:extLst>
          </p:cNvPr>
          <p:cNvSpPr>
            <a:spLocks noGrp="1"/>
          </p:cNvSpPr>
          <p:nvPr>
            <p:ph type="title"/>
          </p:nvPr>
        </p:nvSpPr>
        <p:spPr/>
        <p:txBody>
          <a:bodyPr/>
          <a:lstStyle/>
          <a:p>
            <a:r>
              <a:rPr lang="en-US" dirty="0"/>
              <a:t>The importance of evaluation</a:t>
            </a:r>
          </a:p>
        </p:txBody>
      </p:sp>
      <p:sp>
        <p:nvSpPr>
          <p:cNvPr id="3" name="Content Placeholder 2">
            <a:extLst>
              <a:ext uri="{FF2B5EF4-FFF2-40B4-BE49-F238E27FC236}">
                <a16:creationId xmlns:a16="http://schemas.microsoft.com/office/drawing/2014/main" id="{DA25D927-6536-54CC-6FC5-1BCCA0D7C1AB}"/>
              </a:ext>
            </a:extLst>
          </p:cNvPr>
          <p:cNvSpPr>
            <a:spLocks noGrp="1"/>
          </p:cNvSpPr>
          <p:nvPr>
            <p:ph idx="1"/>
          </p:nvPr>
        </p:nvSpPr>
        <p:spPr/>
        <p:txBody>
          <a:bodyPr/>
          <a:lstStyle/>
          <a:p>
            <a:r>
              <a:rPr lang="en-US" dirty="0"/>
              <a:t>More and more benchmarks, data sets and evaluations available</a:t>
            </a:r>
          </a:p>
          <a:p>
            <a:r>
              <a:rPr lang="en-US" dirty="0"/>
              <a:t>Industry ships a new product/feature … </a:t>
            </a:r>
          </a:p>
          <a:p>
            <a:pPr marL="457200" lvl="1" indent="0">
              <a:buNone/>
            </a:pPr>
            <a:r>
              <a:rPr lang="en-US" dirty="0"/>
              <a:t>… users test it, high expectations, harsh reaction …</a:t>
            </a:r>
          </a:p>
          <a:p>
            <a:pPr marL="457200" lvl="1" indent="0">
              <a:buNone/>
            </a:pPr>
            <a:r>
              <a:rPr lang="en-US" dirty="0"/>
              <a:t>… back to the lab to fix things, iterate; very expensive process</a:t>
            </a:r>
          </a:p>
          <a:p>
            <a:r>
              <a:rPr lang="en-US" dirty="0"/>
              <a:t>As a community:</a:t>
            </a:r>
          </a:p>
          <a:p>
            <a:pPr lvl="1"/>
            <a:r>
              <a:rPr lang="en-US" dirty="0"/>
              <a:t>Are we really evaluating the right stuff?</a:t>
            </a:r>
          </a:p>
          <a:p>
            <a:pPr lvl="1"/>
            <a:r>
              <a:rPr lang="en-US" dirty="0"/>
              <a:t>Are we using solid principles to construct and maintain benchmarks?</a:t>
            </a:r>
          </a:p>
          <a:p>
            <a:pPr lvl="1"/>
            <a:r>
              <a:rPr lang="en-US" dirty="0"/>
              <a:t>What are we learning?</a:t>
            </a:r>
          </a:p>
        </p:txBody>
      </p:sp>
      <p:sp>
        <p:nvSpPr>
          <p:cNvPr id="4" name="Footer Placeholder 3">
            <a:extLst>
              <a:ext uri="{FF2B5EF4-FFF2-40B4-BE49-F238E27FC236}">
                <a16:creationId xmlns:a16="http://schemas.microsoft.com/office/drawing/2014/main" id="{07275082-00AD-31E2-D1C7-28CBE8B9673D}"/>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781872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E49D-1F97-4219-2E28-F89BE1A3E948}"/>
              </a:ext>
            </a:extLst>
          </p:cNvPr>
          <p:cNvSpPr>
            <a:spLocks noGrp="1"/>
          </p:cNvSpPr>
          <p:nvPr>
            <p:ph type="title"/>
          </p:nvPr>
        </p:nvSpPr>
        <p:spPr/>
        <p:txBody>
          <a:bodyPr/>
          <a:lstStyle/>
          <a:p>
            <a:r>
              <a:rPr lang="en-US" dirty="0"/>
              <a:t>Prompts compared to HITs</a:t>
            </a:r>
          </a:p>
        </p:txBody>
      </p:sp>
      <p:pic>
        <p:nvPicPr>
          <p:cNvPr id="4" name="Picture 3">
            <a:extLst>
              <a:ext uri="{FF2B5EF4-FFF2-40B4-BE49-F238E27FC236}">
                <a16:creationId xmlns:a16="http://schemas.microsoft.com/office/drawing/2014/main" id="{3862192C-5728-A1D9-4B2E-B7954F672FBC}"/>
              </a:ext>
            </a:extLst>
          </p:cNvPr>
          <p:cNvPicPr>
            <a:picLocks noChangeAspect="1"/>
          </p:cNvPicPr>
          <p:nvPr/>
        </p:nvPicPr>
        <p:blipFill>
          <a:blip r:embed="rId2"/>
          <a:stretch>
            <a:fillRect/>
          </a:stretch>
        </p:blipFill>
        <p:spPr>
          <a:xfrm>
            <a:off x="886191" y="1397725"/>
            <a:ext cx="4864867" cy="5167312"/>
          </a:xfrm>
          <a:prstGeom prst="rect">
            <a:avLst/>
          </a:prstGeom>
        </p:spPr>
      </p:pic>
      <p:pic>
        <p:nvPicPr>
          <p:cNvPr id="5" name="Content Placeholder 4" descr="HIT.PNG">
            <a:extLst>
              <a:ext uri="{FF2B5EF4-FFF2-40B4-BE49-F238E27FC236}">
                <a16:creationId xmlns:a16="http://schemas.microsoft.com/office/drawing/2014/main" id="{36592DEA-9B16-0F8A-EC43-EA053850BE9B}"/>
              </a:ext>
            </a:extLst>
          </p:cNvPr>
          <p:cNvPicPr>
            <a:picLocks noChangeAspect="1"/>
          </p:cNvPicPr>
          <p:nvPr/>
        </p:nvPicPr>
        <p:blipFill>
          <a:blip r:embed="rId3" cstate="print"/>
          <a:stretch>
            <a:fillRect/>
          </a:stretch>
        </p:blipFill>
        <p:spPr>
          <a:xfrm>
            <a:off x="6281814" y="1564715"/>
            <a:ext cx="4809365" cy="4045973"/>
          </a:xfrm>
          <a:prstGeom prst="rect">
            <a:avLst/>
          </a:prstGeom>
        </p:spPr>
      </p:pic>
    </p:spTree>
    <p:extLst>
      <p:ext uri="{BB962C8B-B14F-4D97-AF65-F5344CB8AC3E}">
        <p14:creationId xmlns:p14="http://schemas.microsoft.com/office/powerpoint/2010/main" val="1235697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1405-6E65-BAAA-E8D9-4FEF920C335C}"/>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579FF4D9-2D2F-2EAD-1A8A-28EEA4686BAB}"/>
              </a:ext>
            </a:extLst>
          </p:cNvPr>
          <p:cNvSpPr>
            <a:spLocks noGrp="1"/>
          </p:cNvSpPr>
          <p:nvPr>
            <p:ph idx="1"/>
          </p:nvPr>
        </p:nvSpPr>
        <p:spPr>
          <a:xfrm>
            <a:off x="838200" y="1825625"/>
            <a:ext cx="6823229" cy="4351338"/>
          </a:xfrm>
        </p:spPr>
        <p:txBody>
          <a:bodyPr/>
          <a:lstStyle/>
          <a:p>
            <a:r>
              <a:rPr lang="en-US" dirty="0"/>
              <a:t>With no prompt engineering</a:t>
            </a:r>
          </a:p>
          <a:p>
            <a:r>
              <a:rPr lang="en-US" dirty="0"/>
              <a:t>With prompt features</a:t>
            </a:r>
          </a:p>
          <a:p>
            <a:pPr lvl="1"/>
            <a:r>
              <a:rPr lang="en-US" dirty="0"/>
              <a:t>R (role), D (description), A (aspects), M (multiple judges)</a:t>
            </a:r>
          </a:p>
          <a:p>
            <a:pPr lvl="1"/>
            <a:r>
              <a:rPr lang="en-US" dirty="0"/>
              <a:t>Performance varies per feature</a:t>
            </a:r>
          </a:p>
          <a:p>
            <a:pPr lvl="1"/>
            <a:r>
              <a:rPr lang="en-US" dirty="0"/>
              <a:t>Cohen’s k (0.20 to 0.64)</a:t>
            </a:r>
          </a:p>
        </p:txBody>
      </p:sp>
      <p:pic>
        <p:nvPicPr>
          <p:cNvPr id="5" name="Picture 4">
            <a:extLst>
              <a:ext uri="{FF2B5EF4-FFF2-40B4-BE49-F238E27FC236}">
                <a16:creationId xmlns:a16="http://schemas.microsoft.com/office/drawing/2014/main" id="{68742986-E0A1-5686-A1B2-EE8645BA62EE}"/>
              </a:ext>
            </a:extLst>
          </p:cNvPr>
          <p:cNvPicPr>
            <a:picLocks noChangeAspect="1"/>
          </p:cNvPicPr>
          <p:nvPr/>
        </p:nvPicPr>
        <p:blipFill>
          <a:blip r:embed="rId2"/>
          <a:stretch>
            <a:fillRect/>
          </a:stretch>
        </p:blipFill>
        <p:spPr>
          <a:xfrm>
            <a:off x="7286193" y="1690688"/>
            <a:ext cx="3011811" cy="3659634"/>
          </a:xfrm>
          <a:prstGeom prst="rect">
            <a:avLst/>
          </a:prstGeom>
        </p:spPr>
      </p:pic>
      <p:pic>
        <p:nvPicPr>
          <p:cNvPr id="7" name="Picture 6">
            <a:extLst>
              <a:ext uri="{FF2B5EF4-FFF2-40B4-BE49-F238E27FC236}">
                <a16:creationId xmlns:a16="http://schemas.microsoft.com/office/drawing/2014/main" id="{4516132B-ED91-4DD6-B5C3-677CDF1DAB7F}"/>
              </a:ext>
            </a:extLst>
          </p:cNvPr>
          <p:cNvPicPr>
            <a:picLocks noChangeAspect="1"/>
          </p:cNvPicPr>
          <p:nvPr/>
        </p:nvPicPr>
        <p:blipFill>
          <a:blip r:embed="rId3"/>
          <a:stretch>
            <a:fillRect/>
          </a:stretch>
        </p:blipFill>
        <p:spPr>
          <a:xfrm>
            <a:off x="2124075" y="4665501"/>
            <a:ext cx="3971925" cy="1171575"/>
          </a:xfrm>
          <a:prstGeom prst="rect">
            <a:avLst/>
          </a:prstGeom>
        </p:spPr>
      </p:pic>
    </p:spTree>
    <p:extLst>
      <p:ext uri="{BB962C8B-B14F-4D97-AF65-F5344CB8AC3E}">
        <p14:creationId xmlns:p14="http://schemas.microsoft.com/office/powerpoint/2010/main" val="2501428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normAutofit fontScale="92500" lnSpcReduction="20000"/>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r>
              <a:rPr lang="en-US" dirty="0"/>
              <a:t>Things to consider</a:t>
            </a:r>
          </a:p>
          <a:p>
            <a:pPr lvl="1"/>
            <a:r>
              <a:rPr lang="en-US" dirty="0"/>
              <a:t>Reliability over time</a:t>
            </a:r>
          </a:p>
          <a:p>
            <a:pPr lvl="1"/>
            <a:r>
              <a:rPr lang="en-US" dirty="0"/>
              <a:t>Cost in prompt engineering</a:t>
            </a:r>
          </a:p>
          <a:p>
            <a:r>
              <a:rPr lang="en-US" dirty="0"/>
              <a:t>Caveat</a:t>
            </a:r>
          </a:p>
          <a:p>
            <a:pPr lvl="1"/>
            <a:r>
              <a:rPr lang="en-US" dirty="0"/>
              <a:t>LLMs are systems </a:t>
            </a:r>
          </a:p>
          <a:p>
            <a:pPr lvl="1"/>
            <a:r>
              <a:rPr lang="en-US" dirty="0"/>
              <a:t>Query intent and answer construction</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D49F-4C67-2880-4756-780D4AF55F64}"/>
              </a:ext>
            </a:extLst>
          </p:cNvPr>
          <p:cNvSpPr>
            <a:spLocks noGrp="1"/>
          </p:cNvSpPr>
          <p:nvPr>
            <p:ph type="title"/>
          </p:nvPr>
        </p:nvSpPr>
        <p:spPr/>
        <p:txBody>
          <a:bodyPr/>
          <a:lstStyle/>
          <a:p>
            <a:r>
              <a:rPr lang="en-US" dirty="0"/>
              <a:t>LLMs and human computation</a:t>
            </a:r>
          </a:p>
        </p:txBody>
      </p:sp>
      <p:pic>
        <p:nvPicPr>
          <p:cNvPr id="5" name="Content Placeholder 4">
            <a:extLst>
              <a:ext uri="{FF2B5EF4-FFF2-40B4-BE49-F238E27FC236}">
                <a16:creationId xmlns:a16="http://schemas.microsoft.com/office/drawing/2014/main" id="{75E76D98-ABBD-13B8-7E9F-24D410FD74D4}"/>
              </a:ext>
            </a:extLst>
          </p:cNvPr>
          <p:cNvPicPr>
            <a:picLocks noGrp="1" noChangeAspect="1"/>
          </p:cNvPicPr>
          <p:nvPr>
            <p:ph idx="1"/>
          </p:nvPr>
        </p:nvPicPr>
        <p:blipFill>
          <a:blip r:embed="rId2"/>
          <a:stretch>
            <a:fillRect/>
          </a:stretch>
        </p:blipFill>
        <p:spPr>
          <a:xfrm>
            <a:off x="6368988" y="1537963"/>
            <a:ext cx="4984811" cy="2681307"/>
          </a:xfrm>
        </p:spPr>
      </p:pic>
      <p:sp>
        <p:nvSpPr>
          <p:cNvPr id="6" name="Rectangle 5">
            <a:extLst>
              <a:ext uri="{FF2B5EF4-FFF2-40B4-BE49-F238E27FC236}">
                <a16:creationId xmlns:a16="http://schemas.microsoft.com/office/drawing/2014/main" id="{D9877330-952C-1607-38DA-68AC191F269F}"/>
              </a:ext>
            </a:extLst>
          </p:cNvPr>
          <p:cNvSpPr/>
          <p:nvPr/>
        </p:nvSpPr>
        <p:spPr>
          <a:xfrm>
            <a:off x="6951214" y="4219270"/>
            <a:ext cx="4730657" cy="307777"/>
          </a:xfrm>
          <a:prstGeom prst="rect">
            <a:avLst/>
          </a:prstGeom>
        </p:spPr>
        <p:txBody>
          <a:bodyPr wrap="square">
            <a:spAutoFit/>
          </a:bodyPr>
          <a:lstStyle/>
          <a:p>
            <a:pPr algn="ctr"/>
            <a:r>
              <a:rPr lang="en-US" sz="1400" dirty="0">
                <a:hlinkClick r:id="rId3"/>
              </a:rPr>
              <a:t>https://time.com/6247678/openai-chatgpt-kenya-workers/</a:t>
            </a:r>
            <a:r>
              <a:rPr lang="en-US" sz="1400" dirty="0"/>
              <a:t> </a:t>
            </a:r>
          </a:p>
        </p:txBody>
      </p:sp>
      <p:pic>
        <p:nvPicPr>
          <p:cNvPr id="8" name="Picture 7">
            <a:extLst>
              <a:ext uri="{FF2B5EF4-FFF2-40B4-BE49-F238E27FC236}">
                <a16:creationId xmlns:a16="http://schemas.microsoft.com/office/drawing/2014/main" id="{AC1E41AD-2FFD-B245-B39A-B8DC6FF7A523}"/>
              </a:ext>
            </a:extLst>
          </p:cNvPr>
          <p:cNvPicPr>
            <a:picLocks noChangeAspect="1"/>
          </p:cNvPicPr>
          <p:nvPr/>
        </p:nvPicPr>
        <p:blipFill>
          <a:blip r:embed="rId4"/>
          <a:stretch>
            <a:fillRect/>
          </a:stretch>
        </p:blipFill>
        <p:spPr>
          <a:xfrm>
            <a:off x="5317724" y="4544639"/>
            <a:ext cx="6607946" cy="1233421"/>
          </a:xfrm>
          <a:prstGeom prst="rect">
            <a:avLst/>
          </a:prstGeom>
        </p:spPr>
      </p:pic>
      <p:sp>
        <p:nvSpPr>
          <p:cNvPr id="9" name="Rectangle 8">
            <a:extLst>
              <a:ext uri="{FF2B5EF4-FFF2-40B4-BE49-F238E27FC236}">
                <a16:creationId xmlns:a16="http://schemas.microsoft.com/office/drawing/2014/main" id="{AF5A7AC6-D7C4-9FAD-ABE4-6867DE57F5F9}"/>
              </a:ext>
            </a:extLst>
          </p:cNvPr>
          <p:cNvSpPr/>
          <p:nvPr/>
        </p:nvSpPr>
        <p:spPr>
          <a:xfrm>
            <a:off x="5088383" y="5949540"/>
            <a:ext cx="6923104" cy="523220"/>
          </a:xfrm>
          <a:prstGeom prst="rect">
            <a:avLst/>
          </a:prstGeom>
        </p:spPr>
        <p:txBody>
          <a:bodyPr wrap="square">
            <a:spAutoFit/>
          </a:bodyPr>
          <a:lstStyle/>
          <a:p>
            <a:pPr algn="ctr"/>
            <a:r>
              <a:rPr lang="en-US" sz="1400" dirty="0">
                <a:hlinkClick r:id="rId5"/>
              </a:rPr>
              <a:t>https://www.nbcnews.com/tech/innovation/openai-chatgpt-ai-jobs-contractors-talk-shadow-workforce-powers-rcna81892</a:t>
            </a:r>
            <a:r>
              <a:rPr lang="en-US" sz="1400" dirty="0"/>
              <a:t> </a:t>
            </a:r>
          </a:p>
        </p:txBody>
      </p:sp>
      <p:sp>
        <p:nvSpPr>
          <p:cNvPr id="10" name="Content Placeholder 2">
            <a:extLst>
              <a:ext uri="{FF2B5EF4-FFF2-40B4-BE49-F238E27FC236}">
                <a16:creationId xmlns:a16="http://schemas.microsoft.com/office/drawing/2014/main" id="{E6ED41AC-ABD3-911A-B379-A15908220C16}"/>
              </a:ext>
            </a:extLst>
          </p:cNvPr>
          <p:cNvSpPr txBox="1">
            <a:spLocks/>
          </p:cNvSpPr>
          <p:nvPr/>
        </p:nvSpPr>
        <p:spPr>
          <a:xfrm>
            <a:off x="838200" y="1825625"/>
            <a:ext cx="41514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LLM like ChatGPT, p(w</a:t>
            </a:r>
            <a:r>
              <a:rPr lang="en-US" i="1" baseline="-25000" dirty="0"/>
              <a:t>i</a:t>
            </a:r>
            <a:r>
              <a:rPr lang="en-US" dirty="0"/>
              <a:t>|w</a:t>
            </a:r>
            <a:r>
              <a:rPr lang="en-US" baseline="-25000" dirty="0"/>
              <a:t>1</a:t>
            </a:r>
            <a:r>
              <a:rPr lang="en-US" dirty="0"/>
              <a:t>,…,w</a:t>
            </a:r>
            <a:r>
              <a:rPr lang="en-US" i="1" baseline="-25000" dirty="0"/>
              <a:t>i</a:t>
            </a:r>
            <a:r>
              <a:rPr lang="en-US" baseline="-25000" dirty="0"/>
              <a:t>-1</a:t>
            </a:r>
            <a:r>
              <a:rPr lang="en-US" dirty="0"/>
              <a:t>) is defined by a transformer</a:t>
            </a:r>
          </a:p>
          <a:p>
            <a:r>
              <a:rPr lang="en-US" dirty="0"/>
              <a:t>LLM-based system do require editorial work</a:t>
            </a:r>
          </a:p>
          <a:p>
            <a:r>
              <a:rPr lang="en-US" dirty="0"/>
              <a:t>Not different from any major property on the Internet</a:t>
            </a:r>
          </a:p>
          <a:p>
            <a:endParaRPr lang="en-US" dirty="0"/>
          </a:p>
        </p:txBody>
      </p:sp>
    </p:spTree>
    <p:extLst>
      <p:ext uri="{BB962C8B-B14F-4D97-AF65-F5344CB8AC3E}">
        <p14:creationId xmlns:p14="http://schemas.microsoft.com/office/powerpoint/2010/main" val="159683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a:xfrm>
            <a:off x="838200" y="1825625"/>
            <a:ext cx="6033117" cy="4761606"/>
          </a:xfrm>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graphicFrame>
        <p:nvGraphicFramePr>
          <p:cNvPr id="4" name="Table 3">
            <a:extLst>
              <a:ext uri="{FF2B5EF4-FFF2-40B4-BE49-F238E27FC236}">
                <a16:creationId xmlns:a16="http://schemas.microsoft.com/office/drawing/2014/main" id="{EA176FD0-A746-8D49-522B-0DF1EB1AD0FF}"/>
              </a:ext>
            </a:extLst>
          </p:cNvPr>
          <p:cNvGraphicFramePr>
            <a:graphicFrameLocks noGrp="1"/>
          </p:cNvGraphicFramePr>
          <p:nvPr/>
        </p:nvGraphicFramePr>
        <p:xfrm>
          <a:off x="6096000" y="2209800"/>
          <a:ext cx="5908258" cy="1219200"/>
        </p:xfrm>
        <a:graphic>
          <a:graphicData uri="http://schemas.openxmlformats.org/drawingml/2006/table">
            <a:tbl>
              <a:tblPr firstRow="1" bandRow="1">
                <a:tableStyleId>{9D7B26C5-4107-4FEC-AEDC-1716B250A1EF}</a:tableStyleId>
              </a:tblPr>
              <a:tblGrid>
                <a:gridCol w="1731731">
                  <a:extLst>
                    <a:ext uri="{9D8B030D-6E8A-4147-A177-3AD203B41FA5}">
                      <a16:colId xmlns:a16="http://schemas.microsoft.com/office/drawing/2014/main" val="2095463103"/>
                    </a:ext>
                  </a:extLst>
                </a:gridCol>
                <a:gridCol w="2207108">
                  <a:extLst>
                    <a:ext uri="{9D8B030D-6E8A-4147-A177-3AD203B41FA5}">
                      <a16:colId xmlns:a16="http://schemas.microsoft.com/office/drawing/2014/main" val="2020489666"/>
                    </a:ext>
                  </a:extLst>
                </a:gridCol>
                <a:gridCol w="1969419">
                  <a:extLst>
                    <a:ext uri="{9D8B030D-6E8A-4147-A177-3AD203B41FA5}">
                      <a16:colId xmlns:a16="http://schemas.microsoft.com/office/drawing/2014/main" val="2723258476"/>
                    </a:ext>
                  </a:extLst>
                </a:gridCol>
              </a:tblGrid>
              <a:tr h="239277">
                <a:tc>
                  <a:txBody>
                    <a:bodyPr/>
                    <a:lstStyle/>
                    <a:p>
                      <a:endParaRPr lang="en-US" sz="1400" dirty="0"/>
                    </a:p>
                  </a:txBody>
                  <a:tcPr/>
                </a:tc>
                <a:tc>
                  <a:txBody>
                    <a:bodyPr/>
                    <a:lstStyle/>
                    <a:p>
                      <a:r>
                        <a:rPr lang="en-US" sz="1400" dirty="0"/>
                        <a:t>Machine computation</a:t>
                      </a:r>
                    </a:p>
                  </a:txBody>
                  <a:tcPr/>
                </a:tc>
                <a:tc>
                  <a:txBody>
                    <a:bodyPr/>
                    <a:lstStyle/>
                    <a:p>
                      <a:r>
                        <a:rPr lang="en-US" sz="1400" dirty="0"/>
                        <a:t>Human computation</a:t>
                      </a:r>
                    </a:p>
                  </a:txBody>
                  <a:tcPr/>
                </a:tc>
                <a:extLst>
                  <a:ext uri="{0D108BD9-81ED-4DB2-BD59-A6C34878D82A}">
                    <a16:rowId xmlns:a16="http://schemas.microsoft.com/office/drawing/2014/main" val="2899239153"/>
                  </a:ext>
                </a:extLst>
              </a:tr>
              <a:tr h="239277">
                <a:tc>
                  <a:txBody>
                    <a:bodyPr/>
                    <a:lstStyle/>
                    <a:p>
                      <a:r>
                        <a:rPr lang="en-US" sz="1400" dirty="0"/>
                        <a:t>Design</a:t>
                      </a:r>
                    </a:p>
                  </a:txBody>
                  <a:tcPr/>
                </a:tc>
                <a:tc>
                  <a:txBody>
                    <a:bodyPr/>
                    <a:lstStyle/>
                    <a:p>
                      <a:r>
                        <a:rPr lang="en-US" sz="1400" dirty="0"/>
                        <a:t>Throw away</a:t>
                      </a:r>
                    </a:p>
                  </a:txBody>
                  <a:tcPr/>
                </a:tc>
                <a:tc>
                  <a:txBody>
                    <a:bodyPr/>
                    <a:lstStyle/>
                    <a:p>
                      <a:r>
                        <a:rPr lang="en-US" sz="1400" dirty="0"/>
                        <a:t>Reluctant to throw away</a:t>
                      </a:r>
                    </a:p>
                  </a:txBody>
                  <a:tcPr/>
                </a:tc>
                <a:extLst>
                  <a:ext uri="{0D108BD9-81ED-4DB2-BD59-A6C34878D82A}">
                    <a16:rowId xmlns:a16="http://schemas.microsoft.com/office/drawing/2014/main" val="4055656359"/>
                  </a:ext>
                </a:extLst>
              </a:tr>
              <a:tr h="239277">
                <a:tc>
                  <a:txBody>
                    <a:bodyPr/>
                    <a:lstStyle/>
                    <a:p>
                      <a:r>
                        <a:rPr lang="en-US" sz="1400" dirty="0"/>
                        <a:t>Testing</a:t>
                      </a:r>
                    </a:p>
                  </a:txBody>
                  <a:tcPr/>
                </a:tc>
                <a:tc>
                  <a:txBody>
                    <a:bodyPr/>
                    <a:lstStyle/>
                    <a:p>
                      <a:r>
                        <a:rPr lang="en-US" sz="1400" dirty="0"/>
                        <a:t>Systematic </a:t>
                      </a:r>
                    </a:p>
                  </a:txBody>
                  <a:tcPr/>
                </a:tc>
                <a:tc>
                  <a:txBody>
                    <a:bodyPr/>
                    <a:lstStyle/>
                    <a:p>
                      <a:r>
                        <a:rPr lang="en-US" sz="1400" dirty="0"/>
                        <a:t>Ad-hoc</a:t>
                      </a:r>
                    </a:p>
                  </a:txBody>
                  <a:tcPr/>
                </a:tc>
                <a:extLst>
                  <a:ext uri="{0D108BD9-81ED-4DB2-BD59-A6C34878D82A}">
                    <a16:rowId xmlns:a16="http://schemas.microsoft.com/office/drawing/2014/main" val="3565469696"/>
                  </a:ext>
                </a:extLst>
              </a:tr>
              <a:tr h="239277">
                <a:tc>
                  <a:txBody>
                    <a:bodyPr/>
                    <a:lstStyle/>
                    <a:p>
                      <a:r>
                        <a:rPr lang="en-US" sz="1400" dirty="0"/>
                        <a:t>Debugging</a:t>
                      </a:r>
                    </a:p>
                  </a:txBody>
                  <a:tcPr/>
                </a:tc>
                <a:tc>
                  <a:txBody>
                    <a:bodyPr/>
                    <a:lstStyle/>
                    <a:p>
                      <a:r>
                        <a:rPr lang="en-US" sz="1400" dirty="0"/>
                        <a:t>Programmer’s fault</a:t>
                      </a:r>
                    </a:p>
                  </a:txBody>
                  <a:tcPr/>
                </a:tc>
                <a:tc>
                  <a:txBody>
                    <a:bodyPr/>
                    <a:lstStyle/>
                    <a:p>
                      <a:r>
                        <a:rPr lang="en-US" sz="1400" dirty="0"/>
                        <a:t>Worker’s fault</a:t>
                      </a:r>
                    </a:p>
                  </a:txBody>
                  <a:tcPr/>
                </a:tc>
                <a:extLst>
                  <a:ext uri="{0D108BD9-81ED-4DB2-BD59-A6C34878D82A}">
                    <a16:rowId xmlns:a16="http://schemas.microsoft.com/office/drawing/2014/main" val="3014170692"/>
                  </a:ext>
                </a:extLst>
              </a:tr>
            </a:tbl>
          </a:graphicData>
        </a:graphic>
      </p:graphicFrame>
      <p:pic>
        <p:nvPicPr>
          <p:cNvPr id="5" name="Picture 1">
            <a:extLst>
              <a:ext uri="{FF2B5EF4-FFF2-40B4-BE49-F238E27FC236}">
                <a16:creationId xmlns:a16="http://schemas.microsoft.com/office/drawing/2014/main" id="{538EBA13-DD88-26D7-AA37-5E2009D6F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317" y="3689612"/>
            <a:ext cx="4532774" cy="184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97167B3-63C9-D219-F413-6064463ACEC6}"/>
              </a:ext>
            </a:extLst>
          </p:cNvPr>
          <p:cNvSpPr txBox="1">
            <a:spLocks/>
          </p:cNvSpPr>
          <p:nvPr/>
        </p:nvSpPr>
        <p:spPr>
          <a:xfrm>
            <a:off x="0" y="6164262"/>
            <a:ext cx="12436475" cy="655741"/>
          </a:xfrm>
          <a:prstGeom prst="rect">
            <a:avLst/>
          </a:prstGeom>
        </p:spPr>
        <p:txBody>
          <a:bodyPr vert="horz" lIns="93260" tIns="46630" rIns="93260" bIns="46630" rtlCol="0" anchor="ctr">
            <a:normAutofit/>
          </a:bodyPr>
          <a:lstStyle/>
          <a:p>
            <a:pPr algn="ctr"/>
            <a:r>
              <a:rPr lang="en-US" sz="1400" dirty="0"/>
              <a:t>J. </a:t>
            </a:r>
            <a:r>
              <a:rPr lang="en-US" sz="1400" dirty="0" err="1"/>
              <a:t>Attenberg</a:t>
            </a:r>
            <a:r>
              <a:rPr lang="en-US" sz="1400" dirty="0"/>
              <a:t>, P. Ipeirotis, F. Provost. “Beat the Machine: Challenging Humans to Find a Predictive Model’s ‘Unknown Unknowns’”. ACM JDIQ 2015</a:t>
            </a:r>
          </a:p>
        </p:txBody>
      </p:sp>
    </p:spTree>
    <p:extLst>
      <p:ext uri="{BB962C8B-B14F-4D97-AF65-F5344CB8AC3E}">
        <p14:creationId xmlns:p14="http://schemas.microsoft.com/office/powerpoint/2010/main" val="1532994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D1D1-0AC0-167A-D31C-8CC32BE6EF9B}"/>
              </a:ext>
            </a:extLst>
          </p:cNvPr>
          <p:cNvSpPr>
            <a:spLocks noGrp="1"/>
          </p:cNvSpPr>
          <p:nvPr>
            <p:ph type="title"/>
          </p:nvPr>
        </p:nvSpPr>
        <p:spPr/>
        <p:txBody>
          <a:bodyPr/>
          <a:lstStyle/>
          <a:p>
            <a:r>
              <a:rPr lang="en-US" dirty="0"/>
              <a:t>Too many (irrelevant) tasks</a:t>
            </a:r>
          </a:p>
        </p:txBody>
      </p:sp>
      <p:sp>
        <p:nvSpPr>
          <p:cNvPr id="3" name="Content Placeholder 2">
            <a:extLst>
              <a:ext uri="{FF2B5EF4-FFF2-40B4-BE49-F238E27FC236}">
                <a16:creationId xmlns:a16="http://schemas.microsoft.com/office/drawing/2014/main" id="{FDEE9C98-0A05-C6A0-A4BA-1D151DE6E44C}"/>
              </a:ext>
            </a:extLst>
          </p:cNvPr>
          <p:cNvSpPr>
            <a:spLocks noGrp="1"/>
          </p:cNvSpPr>
          <p:nvPr>
            <p:ph idx="1"/>
          </p:nvPr>
        </p:nvSpPr>
        <p:spPr/>
        <p:txBody>
          <a:bodyPr/>
          <a:lstStyle/>
          <a:p>
            <a:r>
              <a:rPr lang="en-US" dirty="0" err="1"/>
              <a:t>SciRepEval</a:t>
            </a:r>
            <a:r>
              <a:rPr lang="en-US" dirty="0"/>
              <a:t> example</a:t>
            </a:r>
          </a:p>
          <a:p>
            <a:r>
              <a:rPr lang="en-US" dirty="0"/>
              <a:t>There are so tasks that </a:t>
            </a:r>
          </a:p>
          <a:p>
            <a:pPr lvl="1"/>
            <a:r>
              <a:rPr lang="en-US" dirty="0"/>
              <a:t>some will be more relevant to our use cases,</a:t>
            </a:r>
          </a:p>
          <a:p>
            <a:pPr lvl="1"/>
            <a:r>
              <a:rPr lang="en-US" dirty="0"/>
              <a:t>and others will be less relevant</a:t>
            </a:r>
          </a:p>
          <a:p>
            <a:r>
              <a:rPr lang="en-US" dirty="0"/>
              <a:t>The </a:t>
            </a:r>
            <a:r>
              <a:rPr lang="en-US" dirty="0" err="1"/>
              <a:t>FoS</a:t>
            </a:r>
            <a:r>
              <a:rPr lang="en-US" dirty="0"/>
              <a:t> task, for example, classifies documents into 23 fields of study. </a:t>
            </a:r>
          </a:p>
          <a:p>
            <a:pPr lvl="1"/>
            <a:r>
              <a:rPr lang="en-US" dirty="0"/>
              <a:t>The </a:t>
            </a:r>
            <a:r>
              <a:rPr lang="en-US" dirty="0" err="1"/>
              <a:t>FoS</a:t>
            </a:r>
            <a:r>
              <a:rPr lang="en-US" dirty="0"/>
              <a:t> task is probably not relevant to recommendation use cases</a:t>
            </a:r>
          </a:p>
        </p:txBody>
      </p:sp>
      <p:sp>
        <p:nvSpPr>
          <p:cNvPr id="4" name="Footer Placeholder 3">
            <a:extLst>
              <a:ext uri="{FF2B5EF4-FFF2-40B4-BE49-F238E27FC236}">
                <a16:creationId xmlns:a16="http://schemas.microsoft.com/office/drawing/2014/main" id="{192513A3-EF90-1293-D3E3-71CB563DB2AD}"/>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832224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50EA-096B-7EDB-4EB4-DE46DEE2BB04}"/>
              </a:ext>
            </a:extLst>
          </p:cNvPr>
          <p:cNvSpPr>
            <a:spLocks noGrp="1"/>
          </p:cNvSpPr>
          <p:nvPr>
            <p:ph type="title"/>
          </p:nvPr>
        </p:nvSpPr>
        <p:spPr/>
        <p:txBody>
          <a:bodyPr/>
          <a:lstStyle/>
          <a:p>
            <a:r>
              <a:rPr lang="en-US" dirty="0"/>
              <a:t>Principles</a:t>
            </a:r>
          </a:p>
        </p:txBody>
      </p:sp>
      <p:sp>
        <p:nvSpPr>
          <p:cNvPr id="5" name="Content Placeholder 4">
            <a:extLst>
              <a:ext uri="{FF2B5EF4-FFF2-40B4-BE49-F238E27FC236}">
                <a16:creationId xmlns:a16="http://schemas.microsoft.com/office/drawing/2014/main" id="{27E740DF-4435-07FA-AB77-0970CB1A81EB}"/>
              </a:ext>
            </a:extLst>
          </p:cNvPr>
          <p:cNvSpPr>
            <a:spLocks noGrp="1"/>
          </p:cNvSpPr>
          <p:nvPr>
            <p:ph sz="half" idx="1"/>
          </p:nvPr>
        </p:nvSpPr>
        <p:spPr/>
        <p:txBody>
          <a:bodyPr>
            <a:normAutofit fontScale="85000" lnSpcReduction="20000"/>
          </a:bodyPr>
          <a:lstStyle/>
          <a:p>
            <a:r>
              <a:rPr lang="en-US" dirty="0"/>
              <a:t>Characterize use case &amp; audience</a:t>
            </a:r>
          </a:p>
          <a:p>
            <a:r>
              <a:rPr lang="en-US" dirty="0"/>
              <a:t>Validity: </a:t>
            </a:r>
          </a:p>
          <a:p>
            <a:pPr lvl="1"/>
            <a:r>
              <a:rPr lang="en-US" dirty="0"/>
              <a:t>Relevance of task to use case</a:t>
            </a:r>
          </a:p>
          <a:p>
            <a:r>
              <a:rPr lang="en-US" dirty="0"/>
              <a:t>Reliability: </a:t>
            </a:r>
          </a:p>
          <a:p>
            <a:pPr lvl="1"/>
            <a:r>
              <a:rPr lang="en-US" dirty="0"/>
              <a:t>Inter-rater agreement</a:t>
            </a:r>
          </a:p>
          <a:p>
            <a:r>
              <a:rPr lang="en-US" dirty="0"/>
              <a:t>Realistic workloads</a:t>
            </a:r>
          </a:p>
          <a:p>
            <a:r>
              <a:rPr lang="en-US" dirty="0"/>
              <a:t>Labeling and annotation</a:t>
            </a:r>
          </a:p>
          <a:p>
            <a:pPr lvl="1"/>
            <a:r>
              <a:rPr lang="en-US" dirty="0"/>
              <a:t>Documentation: </a:t>
            </a:r>
          </a:p>
          <a:p>
            <a:pPr lvl="2"/>
            <a:r>
              <a:rPr lang="en-US" dirty="0"/>
              <a:t>How was it done?</a:t>
            </a:r>
          </a:p>
          <a:p>
            <a:pPr lvl="2"/>
            <a:r>
              <a:rPr lang="en-US" dirty="0"/>
              <a:t>Availability of instructions</a:t>
            </a:r>
          </a:p>
        </p:txBody>
      </p:sp>
      <p:sp>
        <p:nvSpPr>
          <p:cNvPr id="6" name="Content Placeholder 5">
            <a:extLst>
              <a:ext uri="{FF2B5EF4-FFF2-40B4-BE49-F238E27FC236}">
                <a16:creationId xmlns:a16="http://schemas.microsoft.com/office/drawing/2014/main" id="{11A9FE25-DA59-29B7-E74B-476306EFBEAE}"/>
              </a:ext>
            </a:extLst>
          </p:cNvPr>
          <p:cNvSpPr>
            <a:spLocks noGrp="1"/>
          </p:cNvSpPr>
          <p:nvPr>
            <p:ph sz="half" idx="2"/>
          </p:nvPr>
        </p:nvSpPr>
        <p:spPr/>
        <p:txBody>
          <a:bodyPr>
            <a:normAutofit fontScale="85000" lnSpcReduction="20000"/>
          </a:bodyPr>
          <a:lstStyle/>
          <a:p>
            <a:r>
              <a:rPr lang="en-US" dirty="0"/>
              <a:t>Maintenance</a:t>
            </a:r>
          </a:p>
          <a:p>
            <a:pPr lvl="1"/>
            <a:r>
              <a:rPr lang="en-US" dirty="0"/>
              <a:t>Include a feedback loop mechanism to maximize adoption</a:t>
            </a:r>
          </a:p>
          <a:p>
            <a:pPr lvl="1"/>
            <a:r>
              <a:rPr lang="en-US" dirty="0"/>
              <a:t>Workload Evolution</a:t>
            </a:r>
          </a:p>
          <a:p>
            <a:pPr lvl="1"/>
            <a:r>
              <a:rPr lang="en-US" dirty="0"/>
              <a:t>Lessons learned and addendum(s)</a:t>
            </a:r>
          </a:p>
          <a:p>
            <a:pPr lvl="1"/>
            <a:r>
              <a:rPr lang="en-US" dirty="0"/>
              <a:t>Lifecyle and deprecation </a:t>
            </a:r>
          </a:p>
          <a:p>
            <a:r>
              <a:rPr lang="en-US" dirty="0"/>
              <a:t>High standards</a:t>
            </a:r>
          </a:p>
          <a:p>
            <a:pPr lvl="1"/>
            <a:r>
              <a:rPr lang="en-US" dirty="0"/>
              <a:t>(for high-stakes use cases) </a:t>
            </a:r>
          </a:p>
          <a:p>
            <a:pPr lvl="2"/>
            <a:r>
              <a:rPr lang="en-US" dirty="0"/>
              <a:t>Use of established software engineering and data management techniques </a:t>
            </a:r>
          </a:p>
          <a:p>
            <a:pPr lvl="3"/>
            <a:r>
              <a:rPr lang="en-US" dirty="0"/>
              <a:t>(e.g., code review, versioning, configurations, dependencies, and testing).</a:t>
            </a:r>
          </a:p>
          <a:p>
            <a:pPr lvl="2"/>
            <a:r>
              <a:rPr lang="en-US" dirty="0"/>
              <a:t>How was the data sourced? </a:t>
            </a:r>
          </a:p>
          <a:p>
            <a:pPr lvl="3"/>
            <a:r>
              <a:rPr lang="en-US" dirty="0"/>
              <a:t>Provenance? </a:t>
            </a:r>
          </a:p>
          <a:p>
            <a:pPr lvl="3"/>
            <a:r>
              <a:rPr lang="en-US" dirty="0"/>
              <a:t>Can we data set be generated again easily?</a:t>
            </a:r>
          </a:p>
          <a:p>
            <a:pPr lvl="2"/>
            <a:r>
              <a:rPr lang="en-US" dirty="0"/>
              <a:t>Clean and well-documented data model</a:t>
            </a:r>
          </a:p>
        </p:txBody>
      </p:sp>
      <p:sp>
        <p:nvSpPr>
          <p:cNvPr id="4" name="Footer Placeholder 3">
            <a:extLst>
              <a:ext uri="{FF2B5EF4-FFF2-40B4-BE49-F238E27FC236}">
                <a16:creationId xmlns:a16="http://schemas.microsoft.com/office/drawing/2014/main" id="{403F115D-1979-C4D5-75CC-077D6045D502}"/>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114581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ü"/>
            </a:pPr>
            <a:r>
              <a:rPr lang="en-US" dirty="0"/>
              <a:t> </a:t>
            </a:r>
            <a:r>
              <a:rPr lang="en-US" dirty="0">
                <a:solidFill>
                  <a:schemeClr val="bg2">
                    <a:lumMod val="75000"/>
                  </a:schemeClr>
                </a:solidFill>
              </a:rPr>
              <a:t>Benchmarking (Omar)</a:t>
            </a:r>
          </a:p>
          <a:p>
            <a:r>
              <a:rPr lang="en-US" dirty="0"/>
              <a:t> </a:t>
            </a:r>
            <a:r>
              <a:rPr lang="en-US" b="1" dirty="0"/>
              <a:t>Smooth-Talking Machines/Trust </a:t>
            </a:r>
            <a:r>
              <a:rPr lang="en-US" dirty="0"/>
              <a:t>(Ken)</a:t>
            </a:r>
          </a:p>
        </p:txBody>
      </p:sp>
      <p:sp>
        <p:nvSpPr>
          <p:cNvPr id="3" name="Footer Placeholder 2">
            <a:extLst>
              <a:ext uri="{FF2B5EF4-FFF2-40B4-BE49-F238E27FC236}">
                <a16:creationId xmlns:a16="http://schemas.microsoft.com/office/drawing/2014/main" id="{9DD248BB-569B-93CC-D931-4168CF7C181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32156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67B192-C7F4-71BD-3521-168D542F43CC}"/>
              </a:ext>
            </a:extLst>
          </p:cNvPr>
          <p:cNvSpPr>
            <a:spLocks noGrp="1"/>
          </p:cNvSpPr>
          <p:nvPr>
            <p:ph type="ftr" sz="quarter" idx="11"/>
          </p:nvPr>
        </p:nvSpPr>
        <p:spPr/>
        <p:txBody>
          <a:bodyPr/>
          <a:lstStyle/>
          <a:p>
            <a:r>
              <a:rPr lang="en-US"/>
              <a:t>https://github.com/kwchurch/WSDM_2024_tutorial</a:t>
            </a:r>
          </a:p>
        </p:txBody>
      </p:sp>
      <p:pic>
        <p:nvPicPr>
          <p:cNvPr id="6" name="Content Placeholder 5" descr="A screenshot of a computer&#10;&#10;Description automatically generated">
            <a:extLst>
              <a:ext uri="{FF2B5EF4-FFF2-40B4-BE49-F238E27FC236}">
                <a16:creationId xmlns:a16="http://schemas.microsoft.com/office/drawing/2014/main" id="{764240A7-F945-C455-2360-DF1BB9E1BFF3}"/>
              </a:ext>
            </a:extLst>
          </p:cNvPr>
          <p:cNvPicPr>
            <a:picLocks noGrp="1" noChangeAspect="1"/>
          </p:cNvPicPr>
          <p:nvPr>
            <p:ph idx="4294967295"/>
          </p:nvPr>
        </p:nvPicPr>
        <p:blipFill>
          <a:blip r:embed="rId2"/>
          <a:stretch>
            <a:fillRect/>
          </a:stretch>
        </p:blipFill>
        <p:spPr>
          <a:xfrm>
            <a:off x="964914" y="267555"/>
            <a:ext cx="10034501" cy="6322890"/>
          </a:xfrm>
        </p:spPr>
      </p:pic>
      <p:pic>
        <p:nvPicPr>
          <p:cNvPr id="7" name="Picture 6">
            <a:extLst>
              <a:ext uri="{FF2B5EF4-FFF2-40B4-BE49-F238E27FC236}">
                <a16:creationId xmlns:a16="http://schemas.microsoft.com/office/drawing/2014/main" id="{0B27FE3C-2E82-A151-EA4C-D81F0EC86040}"/>
              </a:ext>
            </a:extLst>
          </p:cNvPr>
          <p:cNvPicPr>
            <a:picLocks noChangeAspect="1"/>
          </p:cNvPicPr>
          <p:nvPr/>
        </p:nvPicPr>
        <p:blipFill>
          <a:blip r:embed="rId3"/>
          <a:stretch>
            <a:fillRect/>
          </a:stretch>
        </p:blipFill>
        <p:spPr>
          <a:xfrm>
            <a:off x="8787545" y="1202124"/>
            <a:ext cx="1984843" cy="1984843"/>
          </a:xfrm>
          <a:prstGeom prst="rect">
            <a:avLst/>
          </a:prstGeom>
        </p:spPr>
      </p:pic>
    </p:spTree>
    <p:extLst>
      <p:ext uri="{BB962C8B-B14F-4D97-AF65-F5344CB8AC3E}">
        <p14:creationId xmlns:p14="http://schemas.microsoft.com/office/powerpoint/2010/main" val="2579194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21CA-992B-F316-4CA9-2D2B2F1225EC}"/>
              </a:ext>
            </a:extLst>
          </p:cNvPr>
          <p:cNvSpPr>
            <a:spLocks noGrp="1"/>
          </p:cNvSpPr>
          <p:nvPr>
            <p:ph type="title"/>
          </p:nvPr>
        </p:nvSpPr>
        <p:spPr/>
        <p:txBody>
          <a:bodyPr>
            <a:normAutofit/>
          </a:bodyPr>
          <a:lstStyle/>
          <a:p>
            <a:r>
              <a:rPr lang="en-US" dirty="0"/>
              <a:t>Validity and Reliability</a:t>
            </a:r>
            <a:br>
              <a:rPr lang="en-US" dirty="0"/>
            </a:br>
            <a:r>
              <a:rPr lang="en-US" sz="2700" dirty="0" err="1"/>
              <a:t>Krippendorff</a:t>
            </a:r>
            <a:r>
              <a:rPr lang="en-US" sz="2700" dirty="0"/>
              <a:t> (2018) </a:t>
            </a:r>
            <a:r>
              <a:rPr lang="en-US" sz="2700" i="1" dirty="0"/>
              <a:t>Content analysis: An introduction to its methodology</a:t>
            </a:r>
            <a:endParaRPr lang="en-US" i="1" dirty="0"/>
          </a:p>
        </p:txBody>
      </p:sp>
      <p:sp>
        <p:nvSpPr>
          <p:cNvPr id="3" name="Content Placeholder 2">
            <a:extLst>
              <a:ext uri="{FF2B5EF4-FFF2-40B4-BE49-F238E27FC236}">
                <a16:creationId xmlns:a16="http://schemas.microsoft.com/office/drawing/2014/main" id="{6DB980C6-C09C-F5C9-117E-0A544EF68B5F}"/>
              </a:ext>
            </a:extLst>
          </p:cNvPr>
          <p:cNvSpPr>
            <a:spLocks noGrp="1"/>
          </p:cNvSpPr>
          <p:nvPr>
            <p:ph idx="1"/>
          </p:nvPr>
        </p:nvSpPr>
        <p:spPr/>
        <p:txBody>
          <a:bodyPr>
            <a:normAutofit lnSpcReduction="10000"/>
          </a:bodyPr>
          <a:lstStyle/>
          <a:p>
            <a:r>
              <a:rPr lang="en-US" dirty="0"/>
              <a:t>Reliability is about data, and validity is about truth:</a:t>
            </a:r>
          </a:p>
          <a:p>
            <a:pPr lvl="1"/>
            <a:r>
              <a:rPr lang="en-US" dirty="0"/>
              <a:t>Reliability: </a:t>
            </a:r>
          </a:p>
          <a:p>
            <a:pPr lvl="2"/>
            <a:r>
              <a:rPr lang="en-US" dirty="0"/>
              <a:t>The attribute of Data on which researchers can rely in answering their Research questions – </a:t>
            </a:r>
            <a:r>
              <a:rPr lang="en-US" dirty="0" err="1"/>
              <a:t>Krippendorff</a:t>
            </a:r>
            <a:r>
              <a:rPr lang="en-US" dirty="0"/>
              <a:t>, p. 411</a:t>
            </a:r>
          </a:p>
          <a:p>
            <a:pPr lvl="1"/>
            <a:r>
              <a:rPr lang="en-US" dirty="0"/>
              <a:t>Validity: </a:t>
            </a:r>
          </a:p>
          <a:p>
            <a:pPr lvl="2"/>
            <a:r>
              <a:rPr lang="en-US" dirty="0"/>
              <a:t>The quality of a claim to be as stated, true, or correct. – </a:t>
            </a:r>
            <a:r>
              <a:rPr lang="en-US" dirty="0" err="1"/>
              <a:t>Krippendorff</a:t>
            </a:r>
            <a:r>
              <a:rPr lang="en-US" dirty="0"/>
              <a:t>, p. 413</a:t>
            </a:r>
          </a:p>
          <a:p>
            <a:r>
              <a:rPr lang="en-US" dirty="0"/>
              <a:t>Validity assumes a hypothesis/claim.</a:t>
            </a:r>
          </a:p>
          <a:p>
            <a:pPr lvl="1"/>
            <a:r>
              <a:rPr lang="en-US" dirty="0"/>
              <a:t>Hard to test validity without a clearly stated hypothesis</a:t>
            </a:r>
          </a:p>
          <a:p>
            <a:r>
              <a:rPr lang="en-US" dirty="0"/>
              <a:t>There are more papers on reliability than validity in our field(s).</a:t>
            </a:r>
          </a:p>
          <a:p>
            <a:pPr lvl="1"/>
            <a:r>
              <a:rPr lang="en-US" dirty="0"/>
              <a:t>18k matches for “inter-annotator agreement” in ACL Anthology</a:t>
            </a:r>
          </a:p>
          <a:p>
            <a:pPr lvl="1"/>
            <a:r>
              <a:rPr lang="en-US" dirty="0">
                <a:hlinkClick r:id="rId2"/>
              </a:rPr>
              <a:t>https://aclanthology.org/search/?q=inter-annotator+agreement</a:t>
            </a:r>
            <a:r>
              <a:rPr lang="en-US" dirty="0"/>
              <a:t> </a:t>
            </a:r>
          </a:p>
        </p:txBody>
      </p:sp>
      <p:sp>
        <p:nvSpPr>
          <p:cNvPr id="4" name="Footer Placeholder 3">
            <a:extLst>
              <a:ext uri="{FF2B5EF4-FFF2-40B4-BE49-F238E27FC236}">
                <a16:creationId xmlns:a16="http://schemas.microsoft.com/office/drawing/2014/main" id="{CA1B2758-47E9-0C27-F573-5E5A69DCA10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997631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39B0EE-CB95-F2D2-0596-07FB104FB15C}"/>
              </a:ext>
            </a:extLst>
          </p:cNvPr>
          <p:cNvSpPr>
            <a:spLocks noGrp="1"/>
          </p:cNvSpPr>
          <p:nvPr>
            <p:ph type="title"/>
          </p:nvPr>
        </p:nvSpPr>
        <p:spPr/>
        <p:txBody>
          <a:bodyPr/>
          <a:lstStyle/>
          <a:p>
            <a:r>
              <a:rPr lang="en-US" dirty="0"/>
              <a:t>Too Good to be True</a:t>
            </a:r>
          </a:p>
        </p:txBody>
      </p:sp>
      <p:sp>
        <p:nvSpPr>
          <p:cNvPr id="4" name="Content Placeholder 3">
            <a:extLst>
              <a:ext uri="{FF2B5EF4-FFF2-40B4-BE49-F238E27FC236}">
                <a16:creationId xmlns:a16="http://schemas.microsoft.com/office/drawing/2014/main" id="{6EDFE8F5-D5CC-F69E-FDDA-96DD349C3A8E}"/>
              </a:ext>
            </a:extLst>
          </p:cNvPr>
          <p:cNvSpPr>
            <a:spLocks noGrp="1"/>
          </p:cNvSpPr>
          <p:nvPr>
            <p:ph idx="1"/>
          </p:nvPr>
        </p:nvSpPr>
        <p:spPr/>
        <p:txBody>
          <a:bodyPr/>
          <a:lstStyle/>
          <a:p>
            <a:r>
              <a:rPr lang="en-US" dirty="0"/>
              <a:t>Standardized tests in medicine, law, etc.</a:t>
            </a:r>
          </a:p>
          <a:p>
            <a:r>
              <a:rPr lang="en-US" dirty="0"/>
              <a:t>Press</a:t>
            </a:r>
          </a:p>
          <a:p>
            <a:pPr lvl="1"/>
            <a:r>
              <a:rPr lang="en-US" i="1" dirty="0" err="1"/>
              <a:t>ChatGPT</a:t>
            </a:r>
            <a:r>
              <a:rPr lang="en-US" i="1" dirty="0"/>
              <a:t> is, quite simply, the best artificial intelligence chatbot ever released to the general public.  </a:t>
            </a:r>
            <a:r>
              <a:rPr lang="en-US" dirty="0"/>
              <a:t>-- New York Times </a:t>
            </a:r>
          </a:p>
          <a:p>
            <a:r>
              <a:rPr lang="en-US" dirty="0"/>
              <a:t>Back-peddling</a:t>
            </a:r>
          </a:p>
          <a:p>
            <a:pPr lvl="1"/>
            <a:r>
              <a:rPr lang="en-US" i="1" dirty="0"/>
              <a:t>You shouldn’t expect a computer to hang a shingle... anytime soon, but... </a:t>
            </a:r>
          </a:p>
          <a:p>
            <a:pPr lvl="1"/>
            <a:r>
              <a:rPr lang="en-US" i="1" dirty="0"/>
              <a:t>It’s best to think of </a:t>
            </a:r>
            <a:r>
              <a:rPr lang="en-US" i="1" dirty="0" err="1"/>
              <a:t>ChatGPT</a:t>
            </a:r>
            <a:r>
              <a:rPr lang="en-US" i="1" dirty="0"/>
              <a:t> as autocomplete on steroids... </a:t>
            </a:r>
          </a:p>
          <a:p>
            <a:pPr lvl="1"/>
            <a:r>
              <a:rPr lang="en-US" i="1" dirty="0"/>
              <a:t>anyone who uses the internet knows that </a:t>
            </a:r>
          </a:p>
          <a:p>
            <a:pPr lvl="2"/>
            <a:r>
              <a:rPr lang="en-US" i="1" dirty="0"/>
              <a:t>the internet is, well, not always accurate. </a:t>
            </a:r>
          </a:p>
          <a:p>
            <a:pPr lvl="1"/>
            <a:r>
              <a:rPr lang="en-US" i="1" dirty="0"/>
              <a:t>What’s more, we don’t know precisely what information </a:t>
            </a:r>
            <a:r>
              <a:rPr lang="en-US" i="1" dirty="0" err="1"/>
              <a:t>ChatGPT</a:t>
            </a:r>
            <a:r>
              <a:rPr lang="en-US" i="1" dirty="0"/>
              <a:t> is being fed.</a:t>
            </a:r>
          </a:p>
          <a:p>
            <a:endParaRPr lang="en-US" dirty="0"/>
          </a:p>
          <a:p>
            <a:endParaRPr lang="en-US" dirty="0"/>
          </a:p>
        </p:txBody>
      </p:sp>
      <p:sp>
        <p:nvSpPr>
          <p:cNvPr id="2" name="Footer Placeholder 1">
            <a:extLst>
              <a:ext uri="{FF2B5EF4-FFF2-40B4-BE49-F238E27FC236}">
                <a16:creationId xmlns:a16="http://schemas.microsoft.com/office/drawing/2014/main" id="{D071B33D-0859-3037-D631-092793D8F82A}"/>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026324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1A3932-D46A-3972-3D0E-495B156D2BCB}"/>
                  </a:ext>
                </a:extLst>
              </p:cNvPr>
              <p:cNvSpPr>
                <a:spLocks noGrp="1"/>
              </p:cNvSpPr>
              <p:nvPr>
                <p:ph type="title"/>
              </p:nvPr>
            </p:nvSpPr>
            <p:spPr/>
            <p:txBody>
              <a:bodyPr/>
              <a:lstStyle/>
              <a:p>
                <a:r>
                  <a:rPr lang="en-US" dirty="0"/>
                  <a:t>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Intelligence</a:t>
                </a:r>
              </a:p>
            </p:txBody>
          </p:sp>
        </mc:Choice>
        <mc:Fallback xmlns="">
          <p:sp>
            <p:nvSpPr>
              <p:cNvPr id="2" name="Title 1">
                <a:extLst>
                  <a:ext uri="{FF2B5EF4-FFF2-40B4-BE49-F238E27FC236}">
                    <a16:creationId xmlns:a16="http://schemas.microsoft.com/office/drawing/2014/main" id="{801A3932-D46A-3972-3D0E-495B156D2BC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B616B617-2AFC-CE0C-3BBE-8CDAFA996F4B}"/>
              </a:ext>
            </a:extLst>
          </p:cNvPr>
          <p:cNvSpPr>
            <a:spLocks noGrp="1"/>
          </p:cNvSpPr>
          <p:nvPr>
            <p:ph idx="1"/>
          </p:nvPr>
        </p:nvSpPr>
        <p:spPr/>
        <p:txBody>
          <a:bodyPr/>
          <a:lstStyle/>
          <a:p>
            <a:r>
              <a:rPr lang="en-US" dirty="0"/>
              <a:t>People want to believe in chatbots</a:t>
            </a:r>
          </a:p>
          <a:p>
            <a:endParaRPr lang="en-US" dirty="0"/>
          </a:p>
          <a:p>
            <a:r>
              <a:rPr lang="en-US" dirty="0"/>
              <a:t>What is the difference between a hallucination and a con?</a:t>
            </a:r>
          </a:p>
          <a:p>
            <a:endParaRPr lang="en-US" dirty="0"/>
          </a:p>
        </p:txBody>
      </p:sp>
      <p:sp>
        <p:nvSpPr>
          <p:cNvPr id="4" name="Footer Placeholder 3">
            <a:extLst>
              <a:ext uri="{FF2B5EF4-FFF2-40B4-BE49-F238E27FC236}">
                <a16:creationId xmlns:a16="http://schemas.microsoft.com/office/drawing/2014/main" id="{2DB0AC03-1488-DA6E-5DBF-01CA74E832D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020683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2A0643-9C0E-CA3C-A800-E935C7A7D239}"/>
              </a:ext>
            </a:extLst>
          </p:cNvPr>
          <p:cNvSpPr>
            <a:spLocks noGrp="1"/>
          </p:cNvSpPr>
          <p:nvPr>
            <p:ph type="title"/>
          </p:nvPr>
        </p:nvSpPr>
        <p:spPr/>
        <p:txBody>
          <a:bodyPr>
            <a:normAutofit/>
          </a:bodyPr>
          <a:lstStyle/>
          <a:p>
            <a:r>
              <a:rPr lang="en-US" sz="2800" dirty="0">
                <a:hlinkClick r:id="rId2"/>
              </a:rPr>
              <a:t>https://didapelled.bandcamp.com/track/smooth-talkin-con-man</a:t>
            </a:r>
            <a:r>
              <a:rPr lang="en-US" sz="2800" dirty="0"/>
              <a:t> </a:t>
            </a:r>
          </a:p>
        </p:txBody>
      </p:sp>
      <p:sp>
        <p:nvSpPr>
          <p:cNvPr id="6" name="Content Placeholder 5">
            <a:extLst>
              <a:ext uri="{FF2B5EF4-FFF2-40B4-BE49-F238E27FC236}">
                <a16:creationId xmlns:a16="http://schemas.microsoft.com/office/drawing/2014/main" id="{46ECA44E-A1F0-E593-63E9-771C598A8955}"/>
              </a:ext>
            </a:extLst>
          </p:cNvPr>
          <p:cNvSpPr>
            <a:spLocks noGrp="1"/>
          </p:cNvSpPr>
          <p:nvPr>
            <p:ph sz="half" idx="1"/>
          </p:nvPr>
        </p:nvSpPr>
        <p:spPr/>
        <p:txBody>
          <a:bodyPr>
            <a:normAutofit/>
          </a:bodyPr>
          <a:lstStyle/>
          <a:p>
            <a:pPr marL="0" indent="0">
              <a:buNone/>
            </a:pPr>
            <a:r>
              <a:rPr lang="en-US" sz="2400" i="1" dirty="0"/>
              <a:t>Smooth talking, soft spoken, con man </a:t>
            </a:r>
          </a:p>
          <a:p>
            <a:pPr marL="0" indent="0">
              <a:buNone/>
            </a:pPr>
            <a:r>
              <a:rPr lang="en-US" sz="2400" i="1" dirty="0"/>
              <a:t>Smooth talking, soft spoken, con man </a:t>
            </a:r>
          </a:p>
          <a:p>
            <a:pPr marL="0" indent="0">
              <a:buNone/>
            </a:pPr>
            <a:r>
              <a:rPr lang="en-US" sz="2400" i="1" dirty="0"/>
              <a:t>You stole all of my love </a:t>
            </a:r>
          </a:p>
          <a:p>
            <a:pPr marL="0" indent="0">
              <a:buNone/>
            </a:pPr>
            <a:r>
              <a:rPr lang="en-US" sz="2400" i="1" dirty="0"/>
              <a:t>Then you washed me off your hands</a:t>
            </a:r>
          </a:p>
          <a:p>
            <a:endParaRPr lang="en-US" dirty="0"/>
          </a:p>
        </p:txBody>
      </p:sp>
      <p:sp>
        <p:nvSpPr>
          <p:cNvPr id="7" name="Content Placeholder 6">
            <a:extLst>
              <a:ext uri="{FF2B5EF4-FFF2-40B4-BE49-F238E27FC236}">
                <a16:creationId xmlns:a16="http://schemas.microsoft.com/office/drawing/2014/main" id="{D1E18CE4-2BFC-9FA9-DF26-BBFC416E9225}"/>
              </a:ext>
            </a:extLst>
          </p:cNvPr>
          <p:cNvSpPr>
            <a:spLocks noGrp="1"/>
          </p:cNvSpPr>
          <p:nvPr>
            <p:ph sz="half" idx="2"/>
          </p:nvPr>
        </p:nvSpPr>
        <p:spPr/>
        <p:txBody>
          <a:bodyPr>
            <a:normAutofit/>
          </a:bodyPr>
          <a:lstStyle/>
          <a:p>
            <a:pPr marL="0" indent="0">
              <a:buNone/>
            </a:pPr>
            <a:r>
              <a:rPr lang="en-US" sz="2400" i="1" dirty="0"/>
              <a:t>Your words were well reversed lies </a:t>
            </a:r>
          </a:p>
          <a:p>
            <a:pPr marL="0" indent="0">
              <a:buNone/>
            </a:pPr>
            <a:r>
              <a:rPr lang="en-US" sz="2400" i="1" dirty="0"/>
              <a:t>You make me change my mind</a:t>
            </a:r>
          </a:p>
          <a:p>
            <a:pPr marL="0" indent="0">
              <a:buNone/>
            </a:pPr>
            <a:r>
              <a:rPr lang="en-US" sz="2400" i="1" dirty="0"/>
              <a:t>…</a:t>
            </a:r>
          </a:p>
          <a:p>
            <a:pPr marL="0" indent="0">
              <a:buNone/>
            </a:pPr>
            <a:r>
              <a:rPr lang="en-US" sz="2400" i="1" dirty="0"/>
              <a:t>Now I’m smooth talking swinging too</a:t>
            </a:r>
          </a:p>
          <a:p>
            <a:pPr marL="0" indent="0">
              <a:buNone/>
            </a:pPr>
            <a:r>
              <a:rPr lang="en-US" sz="2400" i="1" dirty="0"/>
              <a:t>…</a:t>
            </a:r>
          </a:p>
          <a:p>
            <a:pPr marL="0" indent="0">
              <a:buNone/>
            </a:pPr>
            <a:r>
              <a:rPr lang="en-US" sz="2400" i="1" dirty="0"/>
              <a:t>Smooth </a:t>
            </a:r>
            <a:r>
              <a:rPr lang="en-US" sz="2400" i="1" dirty="0" err="1"/>
              <a:t>talkin</a:t>
            </a:r>
            <a:r>
              <a:rPr lang="en-US" sz="2400" i="1" dirty="0"/>
              <a:t>’, smooth </a:t>
            </a:r>
            <a:r>
              <a:rPr lang="en-US" sz="2400" i="1" dirty="0" err="1"/>
              <a:t>walkin</a:t>
            </a:r>
            <a:r>
              <a:rPr lang="en-US" sz="2400" i="1" dirty="0"/>
              <a:t>’ </a:t>
            </a:r>
          </a:p>
          <a:p>
            <a:pPr marL="0" indent="0">
              <a:buNone/>
            </a:pPr>
            <a:r>
              <a:rPr lang="en-US" sz="2400" i="1" dirty="0"/>
              <a:t>soft spoken, slick </a:t>
            </a:r>
            <a:r>
              <a:rPr lang="en-US" sz="2400" i="1" dirty="0" err="1"/>
              <a:t>workin</a:t>
            </a:r>
            <a:r>
              <a:rPr lang="en-US" sz="2400" i="1" dirty="0"/>
              <a:t>’ </a:t>
            </a:r>
          </a:p>
          <a:p>
            <a:pPr marL="0" indent="0">
              <a:buNone/>
            </a:pPr>
            <a:r>
              <a:rPr lang="en-US" sz="2400" i="1" dirty="0"/>
              <a:t>hip swinging, fast </a:t>
            </a:r>
            <a:r>
              <a:rPr lang="en-US" sz="2400" i="1" dirty="0" err="1"/>
              <a:t>talkin</a:t>
            </a:r>
            <a:r>
              <a:rPr lang="en-US" sz="2400" i="1" dirty="0"/>
              <a:t>’ too</a:t>
            </a:r>
          </a:p>
        </p:txBody>
      </p:sp>
      <p:sp>
        <p:nvSpPr>
          <p:cNvPr id="4" name="Footer Placeholder 3">
            <a:extLst>
              <a:ext uri="{FF2B5EF4-FFF2-40B4-BE49-F238E27FC236}">
                <a16:creationId xmlns:a16="http://schemas.microsoft.com/office/drawing/2014/main" id="{078552E0-7169-AE78-6016-94A95749F20E}"/>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CEE7D339-5E01-94AB-23D5-A18A6E0E3AE0}"/>
              </a:ext>
            </a:extLst>
          </p:cNvPr>
          <p:cNvPicPr>
            <a:picLocks noChangeAspect="1"/>
          </p:cNvPicPr>
          <p:nvPr/>
        </p:nvPicPr>
        <p:blipFill>
          <a:blip r:embed="rId3"/>
          <a:stretch>
            <a:fillRect/>
          </a:stretch>
        </p:blipFill>
        <p:spPr>
          <a:xfrm>
            <a:off x="10282291" y="0"/>
            <a:ext cx="1909709" cy="1909709"/>
          </a:xfrm>
          <a:prstGeom prst="rect">
            <a:avLst/>
          </a:prstGeom>
        </p:spPr>
      </p:pic>
    </p:spTree>
    <p:extLst>
      <p:ext uri="{BB962C8B-B14F-4D97-AF65-F5344CB8AC3E}">
        <p14:creationId xmlns:p14="http://schemas.microsoft.com/office/powerpoint/2010/main" val="4018228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5330-D8B0-4C35-AD44-34DDF9389937}"/>
              </a:ext>
            </a:extLst>
          </p:cNvPr>
          <p:cNvSpPr>
            <a:spLocks noGrp="1"/>
          </p:cNvSpPr>
          <p:nvPr>
            <p:ph type="title"/>
          </p:nvPr>
        </p:nvSpPr>
        <p:spPr/>
        <p:txBody>
          <a:bodyPr>
            <a:normAutofit/>
          </a:bodyPr>
          <a:lstStyle/>
          <a:p>
            <a:r>
              <a:rPr lang="en-US" sz="4000" dirty="0"/>
              <a:t>Good Applications for Smooth-Talking Machines</a:t>
            </a:r>
          </a:p>
        </p:txBody>
      </p:sp>
      <p:sp>
        <p:nvSpPr>
          <p:cNvPr id="3" name="Content Placeholder 2">
            <a:extLst>
              <a:ext uri="{FF2B5EF4-FFF2-40B4-BE49-F238E27FC236}">
                <a16:creationId xmlns:a16="http://schemas.microsoft.com/office/drawing/2014/main" id="{F701F589-BD68-DF24-8FF0-5A6F64E09F8C}"/>
              </a:ext>
            </a:extLst>
          </p:cNvPr>
          <p:cNvSpPr>
            <a:spLocks noGrp="1"/>
          </p:cNvSpPr>
          <p:nvPr>
            <p:ph sz="half" idx="1"/>
          </p:nvPr>
        </p:nvSpPr>
        <p:spPr/>
        <p:txBody>
          <a:bodyPr>
            <a:normAutofit fontScale="77500" lnSpcReduction="20000"/>
          </a:bodyPr>
          <a:lstStyle/>
          <a:p>
            <a:r>
              <a:rPr lang="en-US" dirty="0"/>
              <a:t>There have been booms and busts in AI</a:t>
            </a:r>
          </a:p>
          <a:p>
            <a:pPr lvl="1"/>
            <a:r>
              <a:rPr lang="en-US" dirty="0"/>
              <a:t>Busts </a:t>
            </a:r>
            <a:r>
              <a:rPr lang="en-US" dirty="0">
                <a:sym typeface="Wingdings" pitchFamily="2" charset="2"/>
              </a:rPr>
              <a:t> AI Winters</a:t>
            </a:r>
          </a:p>
          <a:p>
            <a:r>
              <a:rPr lang="en-US" i="1" dirty="0">
                <a:sym typeface="Wingdings" pitchFamily="2" charset="2"/>
              </a:rPr>
              <a:t>Good Applications for Crummy Machine Translation </a:t>
            </a:r>
            <a:r>
              <a:rPr lang="en-US" dirty="0">
                <a:sym typeface="Wingdings" pitchFamily="2" charset="2"/>
              </a:rPr>
              <a:t>– Church &amp; </a:t>
            </a:r>
            <a:r>
              <a:rPr lang="en-US" dirty="0" err="1">
                <a:sym typeface="Wingdings" pitchFamily="2" charset="2"/>
              </a:rPr>
              <a:t>Hovy</a:t>
            </a:r>
            <a:r>
              <a:rPr lang="en-US" dirty="0">
                <a:sym typeface="Wingdings" pitchFamily="2" charset="2"/>
              </a:rPr>
              <a:t> (1993)</a:t>
            </a:r>
          </a:p>
          <a:p>
            <a:pPr lvl="1"/>
            <a:r>
              <a:rPr lang="en-US" dirty="0"/>
              <a:t>Even though machine translation did not work very well at the time, </a:t>
            </a:r>
          </a:p>
          <a:p>
            <a:pPr lvl="2"/>
            <a:r>
              <a:rPr lang="en-US" dirty="0"/>
              <a:t>we argued that it would help advance the field in the long-term </a:t>
            </a:r>
          </a:p>
          <a:p>
            <a:pPr lvl="2"/>
            <a:r>
              <a:rPr lang="en-US" dirty="0"/>
              <a:t>to look for promising short-term use cases. </a:t>
            </a:r>
          </a:p>
          <a:p>
            <a:pPr lvl="1"/>
            <a:r>
              <a:rPr lang="en-US" dirty="0"/>
              <a:t>We needed a few quick successes to support the field </a:t>
            </a:r>
          </a:p>
          <a:p>
            <a:pPr lvl="2"/>
            <a:r>
              <a:rPr lang="en-US" dirty="0"/>
              <a:t>to buy time for longer-term investments in more fundamental improvements. </a:t>
            </a:r>
          </a:p>
          <a:p>
            <a:pPr lvl="1"/>
            <a:r>
              <a:rPr lang="en-US" dirty="0"/>
              <a:t>It was clear at the time that </a:t>
            </a:r>
          </a:p>
          <a:p>
            <a:pPr lvl="2"/>
            <a:r>
              <a:rPr lang="en-US" dirty="0"/>
              <a:t>it would take decades to make good on expectations.</a:t>
            </a:r>
          </a:p>
        </p:txBody>
      </p:sp>
      <p:sp>
        <p:nvSpPr>
          <p:cNvPr id="6" name="Content Placeholder 5">
            <a:extLst>
              <a:ext uri="{FF2B5EF4-FFF2-40B4-BE49-F238E27FC236}">
                <a16:creationId xmlns:a16="http://schemas.microsoft.com/office/drawing/2014/main" id="{ED35530A-76CE-0B43-D46C-A6F78B20501B}"/>
              </a:ext>
            </a:extLst>
          </p:cNvPr>
          <p:cNvSpPr>
            <a:spLocks noGrp="1"/>
          </p:cNvSpPr>
          <p:nvPr>
            <p:ph sz="half" idx="2"/>
          </p:nvPr>
        </p:nvSpPr>
        <p:spPr/>
        <p:txBody>
          <a:bodyPr>
            <a:normAutofit fontScale="77500" lnSpcReduction="20000"/>
          </a:bodyPr>
          <a:lstStyle/>
          <a:p>
            <a:r>
              <a:rPr lang="en-US" dirty="0"/>
              <a:t>Similar comments apply to LLMs. </a:t>
            </a:r>
          </a:p>
          <a:p>
            <a:pPr lvl="1"/>
            <a:r>
              <a:rPr lang="en-US" dirty="0"/>
              <a:t>The bar has been raised so high that it could take decades to make good on expectations. </a:t>
            </a:r>
          </a:p>
          <a:p>
            <a:pPr lvl="1"/>
            <a:r>
              <a:rPr lang="en-US" dirty="0"/>
              <a:t>In the meantime, we should be on the lookout for short-term quick hits </a:t>
            </a:r>
          </a:p>
          <a:p>
            <a:pPr lvl="1"/>
            <a:r>
              <a:rPr lang="en-US" dirty="0"/>
              <a:t>to buy time for more fundamental improvements.</a:t>
            </a:r>
          </a:p>
        </p:txBody>
      </p:sp>
      <p:sp>
        <p:nvSpPr>
          <p:cNvPr id="5" name="Footer Placeholder 4">
            <a:extLst>
              <a:ext uri="{FF2B5EF4-FFF2-40B4-BE49-F238E27FC236}">
                <a16:creationId xmlns:a16="http://schemas.microsoft.com/office/drawing/2014/main" id="{198C0A53-128B-BDBE-55DF-53CFE01076FE}"/>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513623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4FC0-E9B8-C7FA-A18A-40D0F5948D57}"/>
              </a:ext>
            </a:extLst>
          </p:cNvPr>
          <p:cNvSpPr>
            <a:spLocks noGrp="1"/>
          </p:cNvSpPr>
          <p:nvPr>
            <p:ph type="title"/>
          </p:nvPr>
        </p:nvSpPr>
        <p:spPr/>
        <p:txBody>
          <a:bodyPr>
            <a:normAutofit/>
          </a:bodyPr>
          <a:lstStyle/>
          <a:p>
            <a:r>
              <a:rPr lang="en-US" sz="4000" dirty="0">
                <a:hlinkClick r:id="rId2"/>
              </a:rPr>
              <a:t>https://www.chronicle.com/article/im-a-student-you-have-no-idea-how-much-were-using-chatgpt</a:t>
            </a:r>
            <a:r>
              <a:rPr lang="en-US" sz="4000" dirty="0"/>
              <a:t> </a:t>
            </a:r>
          </a:p>
        </p:txBody>
      </p:sp>
      <p:pic>
        <p:nvPicPr>
          <p:cNvPr id="9" name="Content Placeholder 8" descr="A close-up of a puzzle&#10;&#10;Description automatically generated">
            <a:extLst>
              <a:ext uri="{FF2B5EF4-FFF2-40B4-BE49-F238E27FC236}">
                <a16:creationId xmlns:a16="http://schemas.microsoft.com/office/drawing/2014/main" id="{FC545828-CAC4-2C59-A0EA-A29293E7C2F8}"/>
              </a:ext>
            </a:extLst>
          </p:cNvPr>
          <p:cNvPicPr>
            <a:picLocks noGrp="1" noChangeAspect="1"/>
          </p:cNvPicPr>
          <p:nvPr>
            <p:ph idx="1"/>
          </p:nvPr>
        </p:nvPicPr>
        <p:blipFill>
          <a:blip r:embed="rId3"/>
          <a:stretch>
            <a:fillRect/>
          </a:stretch>
        </p:blipFill>
        <p:spPr>
          <a:xfrm>
            <a:off x="1508092" y="1825625"/>
            <a:ext cx="9175816" cy="4351338"/>
          </a:xfrm>
        </p:spPr>
      </p:pic>
      <p:sp>
        <p:nvSpPr>
          <p:cNvPr id="5" name="Footer Placeholder 4">
            <a:extLst>
              <a:ext uri="{FF2B5EF4-FFF2-40B4-BE49-F238E27FC236}">
                <a16:creationId xmlns:a16="http://schemas.microsoft.com/office/drawing/2014/main" id="{7365C2D3-1A08-D140-2A34-1148961C6C70}"/>
              </a:ext>
            </a:extLst>
          </p:cNvPr>
          <p:cNvSpPr>
            <a:spLocks noGrp="1"/>
          </p:cNvSpPr>
          <p:nvPr>
            <p:ph type="ftr" sz="quarter" idx="11"/>
          </p:nvPr>
        </p:nvSpPr>
        <p:spPr/>
        <p:txBody>
          <a:bodyPr/>
          <a:lstStyle/>
          <a:p>
            <a:r>
              <a:rPr lang="en-US"/>
              <a:t>https://github.com/kwchurch/WSDM_2024_tutorial</a:t>
            </a:r>
          </a:p>
        </p:txBody>
      </p:sp>
      <p:pic>
        <p:nvPicPr>
          <p:cNvPr id="7" name="Picture 6">
            <a:extLst>
              <a:ext uri="{FF2B5EF4-FFF2-40B4-BE49-F238E27FC236}">
                <a16:creationId xmlns:a16="http://schemas.microsoft.com/office/drawing/2014/main" id="{956D1783-53B2-BE59-14C6-49E51B02D010}"/>
              </a:ext>
            </a:extLst>
          </p:cNvPr>
          <p:cNvPicPr>
            <a:picLocks noChangeAspect="1"/>
          </p:cNvPicPr>
          <p:nvPr/>
        </p:nvPicPr>
        <p:blipFill>
          <a:blip r:embed="rId4"/>
          <a:stretch>
            <a:fillRect/>
          </a:stretch>
        </p:blipFill>
        <p:spPr>
          <a:xfrm>
            <a:off x="10352454" y="5040922"/>
            <a:ext cx="1898162" cy="1898162"/>
          </a:xfrm>
          <a:prstGeom prst="rect">
            <a:avLst/>
          </a:prstGeom>
        </p:spPr>
      </p:pic>
    </p:spTree>
    <p:extLst>
      <p:ext uri="{BB962C8B-B14F-4D97-AF65-F5344CB8AC3E}">
        <p14:creationId xmlns:p14="http://schemas.microsoft.com/office/powerpoint/2010/main" val="2367121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8B0B88-8D57-045B-AC23-A377B47C8518}"/>
              </a:ext>
            </a:extLst>
          </p:cNvPr>
          <p:cNvSpPr>
            <a:spLocks noGrp="1"/>
          </p:cNvSpPr>
          <p:nvPr>
            <p:ph type="title"/>
          </p:nvPr>
        </p:nvSpPr>
        <p:spPr/>
        <p:txBody>
          <a:bodyPr/>
          <a:lstStyle/>
          <a:p>
            <a:r>
              <a:rPr lang="en-US" dirty="0"/>
              <a:t>Essay Writing Subtasks:</a:t>
            </a:r>
            <a:br>
              <a:rPr lang="en-US" dirty="0"/>
            </a:br>
            <a:r>
              <a:rPr lang="en-US" sz="3600" dirty="0"/>
              <a:t>Human-machine Collaboration</a:t>
            </a:r>
            <a:endParaRPr lang="en-US" dirty="0"/>
          </a:p>
        </p:txBody>
      </p:sp>
      <p:sp>
        <p:nvSpPr>
          <p:cNvPr id="6" name="Text Placeholder 5">
            <a:extLst>
              <a:ext uri="{FF2B5EF4-FFF2-40B4-BE49-F238E27FC236}">
                <a16:creationId xmlns:a16="http://schemas.microsoft.com/office/drawing/2014/main" id="{F1626519-0414-1DB3-B256-A117D75A0543}"/>
              </a:ext>
            </a:extLst>
          </p:cNvPr>
          <p:cNvSpPr>
            <a:spLocks noGrp="1"/>
          </p:cNvSpPr>
          <p:nvPr>
            <p:ph type="body" idx="1"/>
          </p:nvPr>
        </p:nvSpPr>
        <p:spPr/>
        <p:txBody>
          <a:bodyPr/>
          <a:lstStyle/>
          <a:p>
            <a:r>
              <a:rPr lang="en-US" dirty="0"/>
              <a:t>Chatbots are good at</a:t>
            </a:r>
          </a:p>
        </p:txBody>
      </p:sp>
      <p:sp>
        <p:nvSpPr>
          <p:cNvPr id="7" name="Content Placeholder 6">
            <a:extLst>
              <a:ext uri="{FF2B5EF4-FFF2-40B4-BE49-F238E27FC236}">
                <a16:creationId xmlns:a16="http://schemas.microsoft.com/office/drawing/2014/main" id="{33F04B05-B4BD-8B8A-966F-25FCB9513ECD}"/>
              </a:ext>
            </a:extLst>
          </p:cNvPr>
          <p:cNvSpPr>
            <a:spLocks noGrp="1"/>
          </p:cNvSpPr>
          <p:nvPr>
            <p:ph sz="half" idx="2"/>
          </p:nvPr>
        </p:nvSpPr>
        <p:spPr/>
        <p:txBody>
          <a:bodyPr/>
          <a:lstStyle/>
          <a:p>
            <a:r>
              <a:rPr lang="en-US" dirty="0"/>
              <a:t>Thesis statements</a:t>
            </a:r>
          </a:p>
          <a:p>
            <a:r>
              <a:rPr lang="en-US" dirty="0"/>
              <a:t>Outlines</a:t>
            </a:r>
          </a:p>
        </p:txBody>
      </p:sp>
      <p:sp>
        <p:nvSpPr>
          <p:cNvPr id="8" name="Text Placeholder 7">
            <a:extLst>
              <a:ext uri="{FF2B5EF4-FFF2-40B4-BE49-F238E27FC236}">
                <a16:creationId xmlns:a16="http://schemas.microsoft.com/office/drawing/2014/main" id="{AD154566-22D7-5CA7-9F02-378463123BE3}"/>
              </a:ext>
            </a:extLst>
          </p:cNvPr>
          <p:cNvSpPr>
            <a:spLocks noGrp="1"/>
          </p:cNvSpPr>
          <p:nvPr>
            <p:ph type="body" sz="quarter" idx="3"/>
          </p:nvPr>
        </p:nvSpPr>
        <p:spPr/>
        <p:txBody>
          <a:bodyPr/>
          <a:lstStyle/>
          <a:p>
            <a:r>
              <a:rPr lang="en-US" dirty="0"/>
              <a:t>Chatbots are not good at</a:t>
            </a:r>
          </a:p>
        </p:txBody>
      </p:sp>
      <p:sp>
        <p:nvSpPr>
          <p:cNvPr id="9" name="Content Placeholder 8">
            <a:extLst>
              <a:ext uri="{FF2B5EF4-FFF2-40B4-BE49-F238E27FC236}">
                <a16:creationId xmlns:a16="http://schemas.microsoft.com/office/drawing/2014/main" id="{5C0CEC15-B2AB-DB5E-FF5C-09E09AF055B2}"/>
              </a:ext>
            </a:extLst>
          </p:cNvPr>
          <p:cNvSpPr>
            <a:spLocks noGrp="1"/>
          </p:cNvSpPr>
          <p:nvPr>
            <p:ph sz="quarter" idx="4"/>
          </p:nvPr>
        </p:nvSpPr>
        <p:spPr/>
        <p:txBody>
          <a:bodyPr/>
          <a:lstStyle/>
          <a:p>
            <a:r>
              <a:rPr lang="en-US" dirty="0"/>
              <a:t>Capturing student’s voice</a:t>
            </a:r>
          </a:p>
          <a:p>
            <a:r>
              <a:rPr lang="en-US" dirty="0"/>
              <a:t>Quotes (makes them up)</a:t>
            </a:r>
          </a:p>
        </p:txBody>
      </p:sp>
      <p:sp>
        <p:nvSpPr>
          <p:cNvPr id="4" name="Footer Placeholder 3">
            <a:extLst>
              <a:ext uri="{FF2B5EF4-FFF2-40B4-BE49-F238E27FC236}">
                <a16:creationId xmlns:a16="http://schemas.microsoft.com/office/drawing/2014/main" id="{6FAF7514-8F95-03C0-5020-4F200F934CF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702525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A3822-AA73-EBB9-11E8-77DB2C74B58C}"/>
              </a:ext>
            </a:extLst>
          </p:cNvPr>
          <p:cNvSpPr>
            <a:spLocks noGrp="1"/>
          </p:cNvSpPr>
          <p:nvPr>
            <p:ph type="title"/>
          </p:nvPr>
        </p:nvSpPr>
        <p:spPr/>
        <p:txBody>
          <a:bodyPr/>
          <a:lstStyle/>
          <a:p>
            <a:r>
              <a:rPr lang="en-US" dirty="0"/>
              <a:t>Is it cheating to use a chatbot?</a:t>
            </a:r>
          </a:p>
        </p:txBody>
      </p:sp>
      <p:sp>
        <p:nvSpPr>
          <p:cNvPr id="3" name="Text Placeholder 2">
            <a:extLst>
              <a:ext uri="{FF2B5EF4-FFF2-40B4-BE49-F238E27FC236}">
                <a16:creationId xmlns:a16="http://schemas.microsoft.com/office/drawing/2014/main" id="{8EAF4E98-44AA-6B95-F034-58D44BFA8A71}"/>
              </a:ext>
            </a:extLst>
          </p:cNvPr>
          <p:cNvSpPr>
            <a:spLocks noGrp="1"/>
          </p:cNvSpPr>
          <p:nvPr>
            <p:ph type="body" idx="1"/>
          </p:nvPr>
        </p:nvSpPr>
        <p:spPr/>
        <p:txBody>
          <a:bodyPr/>
          <a:lstStyle/>
          <a:p>
            <a:r>
              <a:rPr lang="en-US" dirty="0"/>
              <a:t>Yes</a:t>
            </a:r>
          </a:p>
        </p:txBody>
      </p:sp>
      <p:sp>
        <p:nvSpPr>
          <p:cNvPr id="4" name="Content Placeholder 3">
            <a:extLst>
              <a:ext uri="{FF2B5EF4-FFF2-40B4-BE49-F238E27FC236}">
                <a16:creationId xmlns:a16="http://schemas.microsoft.com/office/drawing/2014/main" id="{ACA8AF7B-2D31-6FE6-835C-4D7AFC7C6F68}"/>
              </a:ext>
            </a:extLst>
          </p:cNvPr>
          <p:cNvSpPr>
            <a:spLocks noGrp="1"/>
          </p:cNvSpPr>
          <p:nvPr>
            <p:ph sz="half" idx="2"/>
          </p:nvPr>
        </p:nvSpPr>
        <p:spPr/>
        <p:txBody>
          <a:bodyPr/>
          <a:lstStyle/>
          <a:p>
            <a:r>
              <a:rPr lang="en-US" dirty="0"/>
              <a:t>According to Owen Terry, author of </a:t>
            </a:r>
          </a:p>
          <a:p>
            <a:pPr lvl="1"/>
            <a:r>
              <a:rPr lang="en-US" i="1" dirty="0"/>
              <a:t>You have no idea how much we’re using </a:t>
            </a:r>
            <a:r>
              <a:rPr lang="en-US" i="1" dirty="0" err="1"/>
              <a:t>ChatGPT</a:t>
            </a:r>
            <a:endParaRPr lang="en-US" i="1" dirty="0"/>
          </a:p>
        </p:txBody>
      </p:sp>
      <p:sp>
        <p:nvSpPr>
          <p:cNvPr id="5" name="Text Placeholder 4">
            <a:extLst>
              <a:ext uri="{FF2B5EF4-FFF2-40B4-BE49-F238E27FC236}">
                <a16:creationId xmlns:a16="http://schemas.microsoft.com/office/drawing/2014/main" id="{BB6EF8AE-D39E-54D9-ED99-E2FB4F6B8453}"/>
              </a:ext>
            </a:extLst>
          </p:cNvPr>
          <p:cNvSpPr>
            <a:spLocks noGrp="1"/>
          </p:cNvSpPr>
          <p:nvPr>
            <p:ph type="body" sz="quarter" idx="3"/>
          </p:nvPr>
        </p:nvSpPr>
        <p:spPr/>
        <p:txBody>
          <a:bodyPr/>
          <a:lstStyle/>
          <a:p>
            <a:r>
              <a:rPr lang="en-US" dirty="0"/>
              <a:t>No</a:t>
            </a:r>
          </a:p>
        </p:txBody>
      </p:sp>
      <p:sp>
        <p:nvSpPr>
          <p:cNvPr id="6" name="Content Placeholder 5">
            <a:extLst>
              <a:ext uri="{FF2B5EF4-FFF2-40B4-BE49-F238E27FC236}">
                <a16:creationId xmlns:a16="http://schemas.microsoft.com/office/drawing/2014/main" id="{C4510E3F-25E6-4639-753E-D4EF617F6E37}"/>
              </a:ext>
            </a:extLst>
          </p:cNvPr>
          <p:cNvSpPr>
            <a:spLocks noGrp="1"/>
          </p:cNvSpPr>
          <p:nvPr>
            <p:ph sz="quarter" idx="4"/>
          </p:nvPr>
        </p:nvSpPr>
        <p:spPr/>
        <p:txBody>
          <a:bodyPr/>
          <a:lstStyle/>
          <a:p>
            <a:r>
              <a:rPr lang="en-US" dirty="0"/>
              <a:t>A professor, </a:t>
            </a:r>
            <a:r>
              <a:rPr lang="en-US" dirty="0" err="1"/>
              <a:t>Inara</a:t>
            </a:r>
            <a:r>
              <a:rPr lang="en-US" dirty="0"/>
              <a:t> Scott, on NPR</a:t>
            </a:r>
          </a:p>
          <a:p>
            <a:pPr lvl="1"/>
            <a:r>
              <a:rPr lang="en-US" dirty="0">
                <a:hlinkClick r:id="rId2"/>
              </a:rPr>
              <a:t>https://www.wbur.org/hereandnow/2023/05/22/chatgpt-academia</a:t>
            </a:r>
            <a:r>
              <a:rPr lang="en-US" dirty="0"/>
              <a:t> </a:t>
            </a:r>
          </a:p>
          <a:p>
            <a:pPr lvl="1"/>
            <a:r>
              <a:rPr lang="en-US" dirty="0"/>
              <a:t>Creative way to learn creative writing</a:t>
            </a:r>
          </a:p>
        </p:txBody>
      </p:sp>
      <p:sp>
        <p:nvSpPr>
          <p:cNvPr id="7" name="Footer Placeholder 6">
            <a:extLst>
              <a:ext uri="{FF2B5EF4-FFF2-40B4-BE49-F238E27FC236}">
                <a16:creationId xmlns:a16="http://schemas.microsoft.com/office/drawing/2014/main" id="{1B888DF8-3F32-1CE4-6D4D-048B3BF89D3F}"/>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590694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3C2968-3B04-5A0A-9EA6-F7F37A975A01}"/>
              </a:ext>
            </a:extLst>
          </p:cNvPr>
          <p:cNvSpPr>
            <a:spLocks noGrp="1"/>
          </p:cNvSpPr>
          <p:nvPr>
            <p:ph type="title"/>
          </p:nvPr>
        </p:nvSpPr>
        <p:spPr/>
        <p:txBody>
          <a:bodyPr>
            <a:normAutofit fontScale="90000"/>
          </a:bodyPr>
          <a:lstStyle/>
          <a:p>
            <a:r>
              <a:rPr lang="en-US" dirty="0"/>
              <a:t>Good applications: </a:t>
            </a:r>
            <a:br>
              <a:rPr lang="en-US" dirty="0"/>
            </a:br>
            <a:r>
              <a:rPr lang="en-US" dirty="0"/>
              <a:t>Take advantage of strengths and avoid weaknesses</a:t>
            </a:r>
          </a:p>
        </p:txBody>
      </p:sp>
      <p:sp>
        <p:nvSpPr>
          <p:cNvPr id="6" name="Text Placeholder 5">
            <a:extLst>
              <a:ext uri="{FF2B5EF4-FFF2-40B4-BE49-F238E27FC236}">
                <a16:creationId xmlns:a16="http://schemas.microsoft.com/office/drawing/2014/main" id="{5ECE465D-532A-B666-2ACB-C3C12C85A53A}"/>
              </a:ext>
            </a:extLst>
          </p:cNvPr>
          <p:cNvSpPr>
            <a:spLocks noGrp="1"/>
          </p:cNvSpPr>
          <p:nvPr>
            <p:ph type="body" idx="1"/>
          </p:nvPr>
        </p:nvSpPr>
        <p:spPr/>
        <p:txBody>
          <a:bodyPr/>
          <a:lstStyle/>
          <a:p>
            <a:r>
              <a:rPr lang="en-US" dirty="0"/>
              <a:t>Strengths</a:t>
            </a:r>
          </a:p>
        </p:txBody>
      </p:sp>
      <p:sp>
        <p:nvSpPr>
          <p:cNvPr id="7" name="Content Placeholder 6">
            <a:extLst>
              <a:ext uri="{FF2B5EF4-FFF2-40B4-BE49-F238E27FC236}">
                <a16:creationId xmlns:a16="http://schemas.microsoft.com/office/drawing/2014/main" id="{7BC332EA-3B74-ACF7-E390-F2BC3844CAC1}"/>
              </a:ext>
            </a:extLst>
          </p:cNvPr>
          <p:cNvSpPr>
            <a:spLocks noGrp="1"/>
          </p:cNvSpPr>
          <p:nvPr>
            <p:ph sz="half" idx="2"/>
          </p:nvPr>
        </p:nvSpPr>
        <p:spPr/>
        <p:txBody>
          <a:bodyPr/>
          <a:lstStyle/>
          <a:p>
            <a:r>
              <a:rPr lang="en-US" dirty="0"/>
              <a:t>Fluency</a:t>
            </a:r>
          </a:p>
        </p:txBody>
      </p:sp>
      <p:sp>
        <p:nvSpPr>
          <p:cNvPr id="8" name="Text Placeholder 7">
            <a:extLst>
              <a:ext uri="{FF2B5EF4-FFF2-40B4-BE49-F238E27FC236}">
                <a16:creationId xmlns:a16="http://schemas.microsoft.com/office/drawing/2014/main" id="{B701B025-4919-4D3A-21BD-55270E425AA4}"/>
              </a:ext>
            </a:extLst>
          </p:cNvPr>
          <p:cNvSpPr>
            <a:spLocks noGrp="1"/>
          </p:cNvSpPr>
          <p:nvPr>
            <p:ph type="body" sz="quarter" idx="3"/>
          </p:nvPr>
        </p:nvSpPr>
        <p:spPr/>
        <p:txBody>
          <a:bodyPr/>
          <a:lstStyle/>
          <a:p>
            <a:r>
              <a:rPr lang="en-US" dirty="0"/>
              <a:t>Weaknesses</a:t>
            </a:r>
          </a:p>
        </p:txBody>
      </p:sp>
      <p:sp>
        <p:nvSpPr>
          <p:cNvPr id="9" name="Content Placeholder 8">
            <a:extLst>
              <a:ext uri="{FF2B5EF4-FFF2-40B4-BE49-F238E27FC236}">
                <a16:creationId xmlns:a16="http://schemas.microsoft.com/office/drawing/2014/main" id="{BBEC4B66-48C6-04C5-BDA1-4D28DCF47FFF}"/>
              </a:ext>
            </a:extLst>
          </p:cNvPr>
          <p:cNvSpPr>
            <a:spLocks noGrp="1"/>
          </p:cNvSpPr>
          <p:nvPr>
            <p:ph sz="quarter" idx="4"/>
          </p:nvPr>
        </p:nvSpPr>
        <p:spPr/>
        <p:txBody>
          <a:bodyPr/>
          <a:lstStyle/>
          <a:p>
            <a:r>
              <a:rPr lang="en-US" dirty="0"/>
              <a:t>Hallucinations</a:t>
            </a:r>
          </a:p>
        </p:txBody>
      </p:sp>
      <p:sp>
        <p:nvSpPr>
          <p:cNvPr id="4" name="Footer Placeholder 3">
            <a:extLst>
              <a:ext uri="{FF2B5EF4-FFF2-40B4-BE49-F238E27FC236}">
                <a16:creationId xmlns:a16="http://schemas.microsoft.com/office/drawing/2014/main" id="{C6046802-1D87-5324-CAF4-E379A2DB692E}"/>
              </a:ext>
            </a:extLst>
          </p:cNvPr>
          <p:cNvSpPr>
            <a:spLocks noGrp="1"/>
          </p:cNvSpPr>
          <p:nvPr>
            <p:ph type="ftr" sz="quarter" idx="11"/>
          </p:nvPr>
        </p:nvSpPr>
        <p:spPr/>
        <p:txBody>
          <a:bodyPr/>
          <a:lstStyle/>
          <a:p>
            <a:r>
              <a:rPr lang="en-US"/>
              <a:t>https://github.com/kwchurch/WSDM_2024_tutorial</a:t>
            </a:r>
          </a:p>
        </p:txBody>
      </p:sp>
      <p:pic>
        <p:nvPicPr>
          <p:cNvPr id="1026" name="Picture 2" descr="Figure 0">
            <a:extLst>
              <a:ext uri="{FF2B5EF4-FFF2-40B4-BE49-F238E27FC236}">
                <a16:creationId xmlns:a16="http://schemas.microsoft.com/office/drawing/2014/main" id="{6C3E8BA6-6670-32D5-14E1-9D766276B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912" y="3138398"/>
            <a:ext cx="5660561" cy="30106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a:extLst>
              <a:ext uri="{FF2B5EF4-FFF2-40B4-BE49-F238E27FC236}">
                <a16:creationId xmlns:a16="http://schemas.microsoft.com/office/drawing/2014/main" id="{AE7D73A2-ED9C-F001-8031-3233E89A86E4}"/>
              </a:ext>
            </a:extLst>
          </p:cNvPr>
          <p:cNvSpPr/>
          <p:nvPr/>
        </p:nvSpPr>
        <p:spPr>
          <a:xfrm>
            <a:off x="2902449" y="2036451"/>
            <a:ext cx="1613042" cy="770562"/>
          </a:xfrm>
          <a:prstGeom prst="wedgeRoundRectCallout">
            <a:avLst>
              <a:gd name="adj1" fmla="val -86757"/>
              <a:gd name="adj2" fmla="val 4183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Thesaurus</a:t>
            </a:r>
            <a:endParaRPr lang="en-US" dirty="0"/>
          </a:p>
        </p:txBody>
      </p:sp>
      <p:sp>
        <p:nvSpPr>
          <p:cNvPr id="11" name="Rounded Rectangular Callout 10">
            <a:extLst>
              <a:ext uri="{FF2B5EF4-FFF2-40B4-BE49-F238E27FC236}">
                <a16:creationId xmlns:a16="http://schemas.microsoft.com/office/drawing/2014/main" id="{9ED763CC-34CC-1E99-4267-0B42B28B86BD}"/>
              </a:ext>
            </a:extLst>
          </p:cNvPr>
          <p:cNvSpPr/>
          <p:nvPr/>
        </p:nvSpPr>
        <p:spPr>
          <a:xfrm>
            <a:off x="3287731" y="3331551"/>
            <a:ext cx="2709844" cy="1158255"/>
          </a:xfrm>
          <a:prstGeom prst="wedgeRoundRectCallout">
            <a:avLst>
              <a:gd name="adj1" fmla="val 60093"/>
              <a:gd name="adj2" fmla="val -12448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Complement with fact-checking</a:t>
            </a:r>
            <a:endParaRPr lang="en-US" dirty="0"/>
          </a:p>
        </p:txBody>
      </p:sp>
    </p:spTree>
    <p:extLst>
      <p:ext uri="{BB962C8B-B14F-4D97-AF65-F5344CB8AC3E}">
        <p14:creationId xmlns:p14="http://schemas.microsoft.com/office/powerpoint/2010/main" val="4131483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B63893-264C-811A-E047-59498BB5C57C}"/>
              </a:ext>
            </a:extLst>
          </p:cNvPr>
          <p:cNvSpPr>
            <a:spLocks noGrp="1"/>
          </p:cNvSpPr>
          <p:nvPr>
            <p:ph type="title"/>
          </p:nvPr>
        </p:nvSpPr>
        <p:spPr/>
        <p:txBody>
          <a:bodyPr/>
          <a:lstStyle/>
          <a:p>
            <a:r>
              <a:rPr lang="en-US" dirty="0"/>
              <a:t>Smooth-Talking Conclusions</a:t>
            </a:r>
          </a:p>
        </p:txBody>
      </p:sp>
      <p:sp>
        <p:nvSpPr>
          <p:cNvPr id="9" name="Content Placeholder 8">
            <a:extLst>
              <a:ext uri="{FF2B5EF4-FFF2-40B4-BE49-F238E27FC236}">
                <a16:creationId xmlns:a16="http://schemas.microsoft.com/office/drawing/2014/main" id="{53DA99B5-35BD-00BD-7615-2AC31F618BC5}"/>
              </a:ext>
            </a:extLst>
          </p:cNvPr>
          <p:cNvSpPr>
            <a:spLocks noGrp="1"/>
          </p:cNvSpPr>
          <p:nvPr>
            <p:ph idx="1"/>
          </p:nvPr>
        </p:nvSpPr>
        <p:spPr/>
        <p:txBody>
          <a:bodyPr/>
          <a:lstStyle/>
          <a:p>
            <a:r>
              <a:rPr lang="en-US" dirty="0"/>
              <a:t>Low Road: Give up; hallucinations are too hard</a:t>
            </a:r>
          </a:p>
          <a:p>
            <a:pPr>
              <a:buFont typeface="Wingdings" pitchFamily="2" charset="2"/>
              <a:buChar char="Ø"/>
            </a:pPr>
            <a:r>
              <a:rPr lang="en-US" b="1" dirty="0"/>
              <a:t>Middle Road</a:t>
            </a:r>
            <a:r>
              <a:rPr lang="en-US" dirty="0"/>
              <a:t>: Use search to verify assertions (fact-checking)</a:t>
            </a:r>
          </a:p>
          <a:p>
            <a:r>
              <a:rPr lang="en-US" dirty="0"/>
              <a:t>High Road: Revive Rationalism</a:t>
            </a:r>
          </a:p>
          <a:p>
            <a:pPr lvl="1"/>
            <a:r>
              <a:rPr lang="en-US" dirty="0"/>
              <a:t>1950s: Empiricism (Firth, Harris, Skinner)</a:t>
            </a:r>
          </a:p>
          <a:p>
            <a:pPr lvl="1"/>
            <a:r>
              <a:rPr lang="en-US" dirty="0"/>
              <a:t>1970s: Rationalism (Minsky, Chomsky)</a:t>
            </a:r>
          </a:p>
          <a:p>
            <a:pPr lvl="1"/>
            <a:r>
              <a:rPr lang="en-US" dirty="0"/>
              <a:t>1990s: Empiricism (EMNLP)</a:t>
            </a:r>
          </a:p>
        </p:txBody>
      </p:sp>
      <p:sp>
        <p:nvSpPr>
          <p:cNvPr id="7" name="Footer Placeholder 6">
            <a:extLst>
              <a:ext uri="{FF2B5EF4-FFF2-40B4-BE49-F238E27FC236}">
                <a16:creationId xmlns:a16="http://schemas.microsoft.com/office/drawing/2014/main" id="{A71A8FF0-DA2F-6364-70B0-2CDFCFDA514A}"/>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640955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1D96A9-AFFE-269C-88B3-51888283B2C7}"/>
              </a:ext>
            </a:extLst>
          </p:cNvPr>
          <p:cNvSpPr>
            <a:spLocks noGrp="1"/>
          </p:cNvSpPr>
          <p:nvPr>
            <p:ph type="ftr" sz="quarter" idx="11"/>
          </p:nvPr>
        </p:nvSpPr>
        <p:spPr/>
        <p:txBody>
          <a:bodyPr/>
          <a:lstStyle/>
          <a:p>
            <a:r>
              <a:rPr lang="en-US"/>
              <a:t>https://github.com/kwchurch/WSDM_2024_tutorial</a:t>
            </a:r>
          </a:p>
        </p:txBody>
      </p:sp>
      <p:pic>
        <p:nvPicPr>
          <p:cNvPr id="6" name="Content Placeholder 5" descr="A screenshot of a computer&#10;&#10;Description automatically generated">
            <a:extLst>
              <a:ext uri="{FF2B5EF4-FFF2-40B4-BE49-F238E27FC236}">
                <a16:creationId xmlns:a16="http://schemas.microsoft.com/office/drawing/2014/main" id="{300E8E49-64C1-AF06-E219-23D63FEE5DC8}"/>
              </a:ext>
            </a:extLst>
          </p:cNvPr>
          <p:cNvPicPr>
            <a:picLocks noGrp="1" noChangeAspect="1"/>
          </p:cNvPicPr>
          <p:nvPr>
            <p:ph idx="4294967295"/>
          </p:nvPr>
        </p:nvPicPr>
        <p:blipFill>
          <a:blip r:embed="rId2"/>
          <a:stretch>
            <a:fillRect/>
          </a:stretch>
        </p:blipFill>
        <p:spPr>
          <a:xfrm>
            <a:off x="411626" y="136525"/>
            <a:ext cx="7905898" cy="6321490"/>
          </a:xfrm>
        </p:spPr>
      </p:pic>
      <p:pic>
        <p:nvPicPr>
          <p:cNvPr id="7" name="Picture 6">
            <a:extLst>
              <a:ext uri="{FF2B5EF4-FFF2-40B4-BE49-F238E27FC236}">
                <a16:creationId xmlns:a16="http://schemas.microsoft.com/office/drawing/2014/main" id="{C63321C3-F6B5-4913-86E3-672B04170EB5}"/>
              </a:ext>
            </a:extLst>
          </p:cNvPr>
          <p:cNvPicPr>
            <a:picLocks noChangeAspect="1"/>
          </p:cNvPicPr>
          <p:nvPr/>
        </p:nvPicPr>
        <p:blipFill>
          <a:blip r:embed="rId3"/>
          <a:stretch>
            <a:fillRect/>
          </a:stretch>
        </p:blipFill>
        <p:spPr>
          <a:xfrm>
            <a:off x="8880229" y="64477"/>
            <a:ext cx="3112477" cy="3112477"/>
          </a:xfrm>
          <a:prstGeom prst="rect">
            <a:avLst/>
          </a:prstGeom>
        </p:spPr>
      </p:pic>
    </p:spTree>
    <p:extLst>
      <p:ext uri="{BB962C8B-B14F-4D97-AF65-F5344CB8AC3E}">
        <p14:creationId xmlns:p14="http://schemas.microsoft.com/office/powerpoint/2010/main" val="680648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23D-E963-2844-0277-2E88E854E0DF}"/>
              </a:ext>
            </a:extLst>
          </p:cNvPr>
          <p:cNvSpPr>
            <a:spLocks noGrp="1"/>
          </p:cNvSpPr>
          <p:nvPr>
            <p:ph type="title"/>
          </p:nvPr>
        </p:nvSpPr>
        <p:spPr/>
        <p:txBody>
          <a:bodyPr/>
          <a:lstStyle/>
          <a:p>
            <a:r>
              <a:rPr lang="en-US" dirty="0"/>
              <a:t>Reliability of BLEU</a:t>
            </a:r>
            <a:br>
              <a:rPr lang="en-US" dirty="0"/>
            </a:br>
            <a:r>
              <a:rPr lang="en-US" dirty="0">
                <a:hlinkClick r:id="rId2"/>
              </a:rPr>
              <a:t>https://aclanthology.org/P02-1040/</a:t>
            </a:r>
            <a:r>
              <a:rPr lang="en-US" dirty="0"/>
              <a:t> </a:t>
            </a:r>
          </a:p>
        </p:txBody>
      </p:sp>
      <p:sp>
        <p:nvSpPr>
          <p:cNvPr id="3" name="Content Placeholder 2">
            <a:extLst>
              <a:ext uri="{FF2B5EF4-FFF2-40B4-BE49-F238E27FC236}">
                <a16:creationId xmlns:a16="http://schemas.microsoft.com/office/drawing/2014/main" id="{74440BF8-A715-D4CB-42BA-5546A47E69B3}"/>
              </a:ext>
            </a:extLst>
          </p:cNvPr>
          <p:cNvSpPr>
            <a:spLocks noGrp="1"/>
          </p:cNvSpPr>
          <p:nvPr>
            <p:ph idx="1"/>
          </p:nvPr>
        </p:nvSpPr>
        <p:spPr/>
        <p:txBody>
          <a:bodyPr/>
          <a:lstStyle/>
          <a:p>
            <a:r>
              <a:rPr lang="en-US" dirty="0"/>
              <a:t>The original paper asks 3 excellent questions about reliability</a:t>
            </a:r>
          </a:p>
          <a:p>
            <a:pPr lvl="1"/>
            <a:r>
              <a:rPr lang="en-US" dirty="0"/>
              <a:t>How reliable is the difference in BLEU metric?</a:t>
            </a:r>
          </a:p>
          <a:p>
            <a:pPr lvl="1"/>
            <a:r>
              <a:rPr lang="en-US" dirty="0"/>
              <a:t>What is the variance of BLEU score?</a:t>
            </a:r>
          </a:p>
          <a:p>
            <a:pPr lvl="1"/>
            <a:r>
              <a:rPr lang="en-US" dirty="0"/>
              <a:t>If we were to pick another random set of 500 sentences, </a:t>
            </a:r>
          </a:p>
          <a:p>
            <a:pPr lvl="2"/>
            <a:r>
              <a:rPr lang="en-US" dirty="0"/>
              <a:t>would we still judge S3 to be better than S2?</a:t>
            </a:r>
          </a:p>
        </p:txBody>
      </p:sp>
      <p:sp>
        <p:nvSpPr>
          <p:cNvPr id="4" name="Footer Placeholder 3">
            <a:extLst>
              <a:ext uri="{FF2B5EF4-FFF2-40B4-BE49-F238E27FC236}">
                <a16:creationId xmlns:a16="http://schemas.microsoft.com/office/drawing/2014/main" id="{F8B9E347-82BE-7B98-16E8-700B17431B06}"/>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25555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D733B1-24DC-35F0-F926-A8AE5CE64822}"/>
              </a:ext>
            </a:extLst>
          </p:cNvPr>
          <p:cNvSpPr>
            <a:spLocks noGrp="1"/>
          </p:cNvSpPr>
          <p:nvPr>
            <p:ph type="title"/>
          </p:nvPr>
        </p:nvSpPr>
        <p:spPr/>
        <p:txBody>
          <a:bodyPr>
            <a:normAutofit fontScale="90000"/>
          </a:bodyPr>
          <a:lstStyle/>
          <a:p>
            <a:r>
              <a:rPr lang="en-US" dirty="0"/>
              <a:t>Evaluation of Human-in-the-Loop</a:t>
            </a:r>
            <a:br>
              <a:rPr lang="en-US" dirty="0"/>
            </a:br>
            <a:r>
              <a:rPr lang="en-US" dirty="0"/>
              <a:t>Homework: use tools to help them write essays</a:t>
            </a:r>
          </a:p>
        </p:txBody>
      </p:sp>
      <p:pic>
        <p:nvPicPr>
          <p:cNvPr id="9" name="Content Placeholder 8" descr="A table with words on it&#10;&#10;Description automatically generated">
            <a:extLst>
              <a:ext uri="{FF2B5EF4-FFF2-40B4-BE49-F238E27FC236}">
                <a16:creationId xmlns:a16="http://schemas.microsoft.com/office/drawing/2014/main" id="{581A2D71-9DD2-E74E-F8E6-FCFCDC30AE80}"/>
              </a:ext>
            </a:extLst>
          </p:cNvPr>
          <p:cNvPicPr>
            <a:picLocks noGrp="1" noChangeAspect="1"/>
          </p:cNvPicPr>
          <p:nvPr>
            <p:ph idx="1"/>
          </p:nvPr>
        </p:nvPicPr>
        <p:blipFill>
          <a:blip r:embed="rId2"/>
          <a:stretch>
            <a:fillRect/>
          </a:stretch>
        </p:blipFill>
        <p:spPr>
          <a:xfrm>
            <a:off x="1898632" y="1825625"/>
            <a:ext cx="8394735" cy="4351338"/>
          </a:xfrm>
        </p:spPr>
      </p:pic>
      <p:sp>
        <p:nvSpPr>
          <p:cNvPr id="2" name="Footer Placeholder 1">
            <a:extLst>
              <a:ext uri="{FF2B5EF4-FFF2-40B4-BE49-F238E27FC236}">
                <a16:creationId xmlns:a16="http://schemas.microsoft.com/office/drawing/2014/main" id="{E17F23A1-E97B-3913-0B96-F09E3A95465A}"/>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335561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6339BB-EC15-E4AB-D215-2A510173D7AE}"/>
              </a:ext>
            </a:extLst>
          </p:cNvPr>
          <p:cNvSpPr>
            <a:spLocks noGrp="1"/>
          </p:cNvSpPr>
          <p:nvPr>
            <p:ph type="title"/>
          </p:nvPr>
        </p:nvSpPr>
        <p:spPr/>
        <p:txBody>
          <a:bodyPr/>
          <a:lstStyle/>
          <a:p>
            <a:r>
              <a:rPr lang="en-US" dirty="0"/>
              <a:t>Use Cases:</a:t>
            </a:r>
            <a:br>
              <a:rPr lang="en-US" dirty="0"/>
            </a:br>
            <a:r>
              <a:rPr lang="en-US" dirty="0"/>
              <a:t>Some work well and some do not</a:t>
            </a:r>
          </a:p>
        </p:txBody>
      </p:sp>
      <p:sp>
        <p:nvSpPr>
          <p:cNvPr id="6" name="Text Placeholder 5">
            <a:extLst>
              <a:ext uri="{FF2B5EF4-FFF2-40B4-BE49-F238E27FC236}">
                <a16:creationId xmlns:a16="http://schemas.microsoft.com/office/drawing/2014/main" id="{4F597A03-10A3-593C-F76E-503C9FB475D9}"/>
              </a:ext>
            </a:extLst>
          </p:cNvPr>
          <p:cNvSpPr>
            <a:spLocks noGrp="1"/>
          </p:cNvSpPr>
          <p:nvPr>
            <p:ph type="body" idx="1"/>
          </p:nvPr>
        </p:nvSpPr>
        <p:spPr/>
        <p:txBody>
          <a:bodyPr/>
          <a:lstStyle/>
          <a:p>
            <a:r>
              <a:rPr lang="en-US" dirty="0"/>
              <a:t>Amazingly Good</a:t>
            </a:r>
          </a:p>
        </p:txBody>
      </p:sp>
      <p:sp>
        <p:nvSpPr>
          <p:cNvPr id="7" name="Content Placeholder 6">
            <a:extLst>
              <a:ext uri="{FF2B5EF4-FFF2-40B4-BE49-F238E27FC236}">
                <a16:creationId xmlns:a16="http://schemas.microsoft.com/office/drawing/2014/main" id="{42FD79AF-153E-716E-EA1F-4B83D6E4F5CA}"/>
              </a:ext>
            </a:extLst>
          </p:cNvPr>
          <p:cNvSpPr>
            <a:spLocks noGrp="1"/>
          </p:cNvSpPr>
          <p:nvPr>
            <p:ph sz="half" idx="2"/>
          </p:nvPr>
        </p:nvSpPr>
        <p:spPr/>
        <p:txBody>
          <a:bodyPr>
            <a:normAutofit fontScale="92500" lnSpcReduction="20000"/>
          </a:bodyPr>
          <a:lstStyle/>
          <a:p>
            <a:r>
              <a:rPr lang="en-US" i="1" dirty="0"/>
              <a:t>cover all the bases</a:t>
            </a:r>
          </a:p>
          <a:p>
            <a:r>
              <a:rPr lang="en-US" i="1" dirty="0"/>
              <a:t>drop the ball</a:t>
            </a:r>
          </a:p>
          <a:p>
            <a:r>
              <a:rPr lang="en-US" i="1" dirty="0"/>
              <a:t>dunk</a:t>
            </a:r>
          </a:p>
          <a:p>
            <a:r>
              <a:rPr lang="en-US" i="1" dirty="0"/>
              <a:t>fumble</a:t>
            </a:r>
          </a:p>
          <a:p>
            <a:r>
              <a:rPr lang="en-US" i="1" dirty="0"/>
              <a:t>get on base</a:t>
            </a:r>
          </a:p>
          <a:p>
            <a:r>
              <a:rPr lang="en-US" i="1" dirty="0"/>
              <a:t>hit a home run</a:t>
            </a:r>
          </a:p>
          <a:p>
            <a:r>
              <a:rPr lang="en-US" i="1" dirty="0"/>
              <a:t>out in left field </a:t>
            </a:r>
          </a:p>
          <a:p>
            <a:r>
              <a:rPr lang="en-US" i="1" dirty="0"/>
              <a:t>ragging the puck</a:t>
            </a:r>
          </a:p>
          <a:p>
            <a:r>
              <a:rPr lang="en-US" i="1" dirty="0"/>
              <a:t>sticky wicket</a:t>
            </a:r>
          </a:p>
        </p:txBody>
      </p:sp>
      <p:sp>
        <p:nvSpPr>
          <p:cNvPr id="8" name="Text Placeholder 7">
            <a:extLst>
              <a:ext uri="{FF2B5EF4-FFF2-40B4-BE49-F238E27FC236}">
                <a16:creationId xmlns:a16="http://schemas.microsoft.com/office/drawing/2014/main" id="{5DC768C9-A864-2032-8AF9-9BDD705F34CA}"/>
              </a:ext>
            </a:extLst>
          </p:cNvPr>
          <p:cNvSpPr>
            <a:spLocks noGrp="1"/>
          </p:cNvSpPr>
          <p:nvPr>
            <p:ph type="body" sz="quarter" idx="3"/>
          </p:nvPr>
        </p:nvSpPr>
        <p:spPr/>
        <p:txBody>
          <a:bodyPr/>
          <a:lstStyle/>
          <a:p>
            <a:r>
              <a:rPr lang="en-US" dirty="0"/>
              <a:t>Amazingly Bad</a:t>
            </a:r>
          </a:p>
        </p:txBody>
      </p:sp>
      <p:sp>
        <p:nvSpPr>
          <p:cNvPr id="9" name="Content Placeholder 8">
            <a:extLst>
              <a:ext uri="{FF2B5EF4-FFF2-40B4-BE49-F238E27FC236}">
                <a16:creationId xmlns:a16="http://schemas.microsoft.com/office/drawing/2014/main" id="{49430B75-1505-7095-AC36-D686A5C9ECCC}"/>
              </a:ext>
            </a:extLst>
          </p:cNvPr>
          <p:cNvSpPr>
            <a:spLocks noGrp="1"/>
          </p:cNvSpPr>
          <p:nvPr>
            <p:ph sz="quarter" idx="4"/>
          </p:nvPr>
        </p:nvSpPr>
        <p:spPr/>
        <p:txBody>
          <a:bodyPr>
            <a:normAutofit fontScale="92500" lnSpcReduction="20000"/>
          </a:bodyPr>
          <a:lstStyle/>
          <a:p>
            <a:r>
              <a:rPr lang="en-US" dirty="0"/>
              <a:t>Made-up Reference</a:t>
            </a:r>
          </a:p>
          <a:p>
            <a:pPr lvl="1"/>
            <a:r>
              <a:rPr lang="en-US" dirty="0"/>
              <a:t>Title: “A Survey of Nearest Neighbor Search Algorithms” </a:t>
            </a:r>
          </a:p>
          <a:p>
            <a:pPr lvl="1"/>
            <a:r>
              <a:rPr lang="en-US" dirty="0"/>
              <a:t>Authors: </a:t>
            </a:r>
            <a:r>
              <a:rPr lang="en-US" dirty="0" err="1"/>
              <a:t>Yufei</a:t>
            </a:r>
            <a:r>
              <a:rPr lang="en-US" dirty="0"/>
              <a:t> Tao, Dongxiang Zhang </a:t>
            </a:r>
          </a:p>
          <a:p>
            <a:pPr lvl="1"/>
            <a:r>
              <a:rPr lang="en-US" dirty="0"/>
              <a:t>Link: Survey Paper (link to </a:t>
            </a:r>
            <a:r>
              <a:rPr lang="en-US" dirty="0">
                <a:hlinkClick r:id="rId2"/>
              </a:rPr>
              <a:t>https://arxiv.org/abs/1904.06188</a:t>
            </a:r>
            <a:r>
              <a:rPr lang="en-US" dirty="0"/>
              <a:t>)</a:t>
            </a:r>
          </a:p>
        </p:txBody>
      </p:sp>
      <p:sp>
        <p:nvSpPr>
          <p:cNvPr id="4" name="Footer Placeholder 3">
            <a:extLst>
              <a:ext uri="{FF2B5EF4-FFF2-40B4-BE49-F238E27FC236}">
                <a16:creationId xmlns:a16="http://schemas.microsoft.com/office/drawing/2014/main" id="{86BA60D2-9DDB-D08C-C4C4-B4A81B16EED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887014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8560F2-A709-5642-9DBF-99FE3AEF30A9}"/>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E18B453B-3B3B-99FA-F285-0EA7154111AA}"/>
              </a:ext>
            </a:extLst>
          </p:cNvPr>
          <p:cNvSpPr>
            <a:spLocks noGrp="1"/>
          </p:cNvSpPr>
          <p:nvPr>
            <p:ph sz="half" idx="1"/>
          </p:nvPr>
        </p:nvSpPr>
        <p:spPr/>
        <p:txBody>
          <a:bodyPr>
            <a:normAutofit fontScale="92500" lnSpcReduction="20000"/>
          </a:bodyPr>
          <a:lstStyle/>
          <a:p>
            <a:r>
              <a:rPr lang="en-US" i="1" dirty="0"/>
              <a:t>During the First Opium War (1839–1842), </a:t>
            </a:r>
          </a:p>
          <a:p>
            <a:pPr lvl="1"/>
            <a:r>
              <a:rPr lang="en-US" b="1" i="1" dirty="0">
                <a:solidFill>
                  <a:srgbClr val="FF0000"/>
                </a:solidFill>
              </a:rPr>
              <a:t>the British government was led by the Conservative Party under Prime Minister Sir Robert Peel. </a:t>
            </a:r>
          </a:p>
          <a:p>
            <a:r>
              <a:rPr lang="en-US" i="1" dirty="0"/>
              <a:t>The opposition, primarily the Whigs, had varying views on the war. </a:t>
            </a:r>
          </a:p>
          <a:p>
            <a:pPr lvl="1"/>
            <a:r>
              <a:rPr lang="en-US" i="1" dirty="0"/>
              <a:t>Some opposed it on moral grounds, criticizing the ethics of trading in opium, </a:t>
            </a:r>
          </a:p>
          <a:p>
            <a:pPr lvl="1"/>
            <a:r>
              <a:rPr lang="en-US" i="1" dirty="0"/>
              <a:t>while others were concerned about the potential impact on international relations and trade.</a:t>
            </a:r>
          </a:p>
        </p:txBody>
      </p:sp>
      <p:sp>
        <p:nvSpPr>
          <p:cNvPr id="10" name="Content Placeholder 9">
            <a:extLst>
              <a:ext uri="{FF2B5EF4-FFF2-40B4-BE49-F238E27FC236}">
                <a16:creationId xmlns:a16="http://schemas.microsoft.com/office/drawing/2014/main" id="{0B6C39BD-B1BF-ECE1-0FD6-986A5EA2A8FC}"/>
              </a:ext>
            </a:extLst>
          </p:cNvPr>
          <p:cNvSpPr>
            <a:spLocks noGrp="1"/>
          </p:cNvSpPr>
          <p:nvPr>
            <p:ph sz="half" idx="2"/>
          </p:nvPr>
        </p:nvSpPr>
        <p:spPr/>
        <p:txBody>
          <a:bodyPr>
            <a:normAutofit fontScale="92500" lnSpcReduction="20000"/>
          </a:bodyPr>
          <a:lstStyle/>
          <a:p>
            <a:r>
              <a:rPr lang="en-US" dirty="0"/>
              <a:t>Factual Errors</a:t>
            </a:r>
          </a:p>
          <a:p>
            <a:r>
              <a:rPr lang="en-US" dirty="0"/>
              <a:t>Lack of Depth/Perspective</a:t>
            </a:r>
          </a:p>
          <a:p>
            <a:endParaRPr lang="en-US" dirty="0"/>
          </a:p>
          <a:p>
            <a:r>
              <a:rPr lang="en-US" dirty="0"/>
              <a:t>Question for students</a:t>
            </a:r>
          </a:p>
          <a:p>
            <a:pPr lvl="1"/>
            <a:r>
              <a:rPr lang="en-US" i="1" dirty="0"/>
              <a:t>What were the Opium Wars?</a:t>
            </a:r>
          </a:p>
          <a:p>
            <a:pPr lvl="1"/>
            <a:r>
              <a:rPr lang="en-US" i="1" dirty="0"/>
              <a:t>Where did the name come from?</a:t>
            </a:r>
          </a:p>
          <a:p>
            <a:pPr lvl="1"/>
            <a:r>
              <a:rPr lang="en-US" i="1" dirty="0"/>
              <a:t>Summarize the conflict from multiple perspectives, including: </a:t>
            </a:r>
          </a:p>
          <a:p>
            <a:pPr lvl="2"/>
            <a:r>
              <a:rPr lang="en-US" i="1" dirty="0"/>
              <a:t>England</a:t>
            </a:r>
          </a:p>
          <a:p>
            <a:pPr lvl="2"/>
            <a:r>
              <a:rPr lang="en-US" i="1" dirty="0"/>
              <a:t>China</a:t>
            </a:r>
          </a:p>
          <a:p>
            <a:pPr lvl="2"/>
            <a:r>
              <a:rPr lang="en-US" i="1" dirty="0"/>
              <a:t>India</a:t>
            </a:r>
          </a:p>
          <a:p>
            <a:pPr lvl="2"/>
            <a:r>
              <a:rPr lang="en-US" i="1" dirty="0"/>
              <a:t>United States</a:t>
            </a:r>
          </a:p>
          <a:p>
            <a:pPr lvl="2"/>
            <a:r>
              <a:rPr lang="en-US" i="1" dirty="0"/>
              <a:t>France</a:t>
            </a:r>
          </a:p>
        </p:txBody>
      </p:sp>
      <p:sp>
        <p:nvSpPr>
          <p:cNvPr id="7" name="Footer Placeholder 6">
            <a:extLst>
              <a:ext uri="{FF2B5EF4-FFF2-40B4-BE49-F238E27FC236}">
                <a16:creationId xmlns:a16="http://schemas.microsoft.com/office/drawing/2014/main" id="{36397CE0-D256-3943-F513-8C3322DFEF29}"/>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670716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720B-C593-0C4B-19A7-2A6CFCE3E4EC}"/>
              </a:ext>
            </a:extLst>
          </p:cNvPr>
          <p:cNvSpPr>
            <a:spLocks noGrp="1"/>
          </p:cNvSpPr>
          <p:nvPr>
            <p:ph type="title"/>
          </p:nvPr>
        </p:nvSpPr>
        <p:spPr/>
        <p:txBody>
          <a:bodyPr>
            <a:normAutofit/>
          </a:bodyPr>
          <a:lstStyle/>
          <a:p>
            <a:r>
              <a:rPr lang="en-US" sz="4000" dirty="0"/>
              <a:t>In fact, the Opium War had little to do with opium </a:t>
            </a:r>
          </a:p>
        </p:txBody>
      </p:sp>
      <p:sp>
        <p:nvSpPr>
          <p:cNvPr id="3" name="Content Placeholder 2">
            <a:extLst>
              <a:ext uri="{FF2B5EF4-FFF2-40B4-BE49-F238E27FC236}">
                <a16:creationId xmlns:a16="http://schemas.microsoft.com/office/drawing/2014/main" id="{7AD48ACB-3494-9F1B-17E8-1802C1B9C12E}"/>
              </a:ext>
            </a:extLst>
          </p:cNvPr>
          <p:cNvSpPr>
            <a:spLocks noGrp="1"/>
          </p:cNvSpPr>
          <p:nvPr>
            <p:ph sz="half" idx="1"/>
          </p:nvPr>
        </p:nvSpPr>
        <p:spPr/>
        <p:txBody>
          <a:bodyPr>
            <a:normAutofit fontScale="85000" lnSpcReduction="20000"/>
          </a:bodyPr>
          <a:lstStyle/>
          <a:p>
            <a:r>
              <a:rPr lang="en-US" dirty="0"/>
              <a:t>Neither the government (Whigs) nor the opposition (Conservatives) </a:t>
            </a:r>
          </a:p>
          <a:p>
            <a:pPr lvl="1"/>
            <a:r>
              <a:rPr lang="en-US" dirty="0"/>
              <a:t>supported drugs. </a:t>
            </a:r>
          </a:p>
          <a:p>
            <a:r>
              <a:rPr lang="en-US" dirty="0"/>
              <a:t>The Whigs had just abolished slavery </a:t>
            </a:r>
          </a:p>
          <a:p>
            <a:pPr lvl="1"/>
            <a:r>
              <a:rPr lang="en-US" dirty="0"/>
              <a:t>and viewed drugs to be a form of slavery. </a:t>
            </a:r>
          </a:p>
          <a:p>
            <a:pPr lvl="1"/>
            <a:r>
              <a:rPr lang="en-US" dirty="0"/>
              <a:t>The conservatives viewed drugs as bad for business (in textiles and tea). </a:t>
            </a:r>
          </a:p>
          <a:p>
            <a:r>
              <a:rPr lang="en-US" dirty="0"/>
              <a:t>The name of the conflict, Opium Wars, comes from an editorial on March 23, 1840, in the conservative newspaper: </a:t>
            </a:r>
            <a:r>
              <a:rPr lang="en-US" i="1" dirty="0"/>
              <a:t>The Times</a:t>
            </a:r>
            <a:r>
              <a:rPr lang="en-US" dirty="0"/>
              <a:t>, which argued that </a:t>
            </a:r>
          </a:p>
          <a:p>
            <a:pPr lvl="1"/>
            <a:r>
              <a:rPr lang="en-US" i="1" dirty="0"/>
              <a:t>The British would be saddled with the massive expense of an unnecessary foreign campaign </a:t>
            </a:r>
          </a:p>
        </p:txBody>
      </p:sp>
      <p:sp>
        <p:nvSpPr>
          <p:cNvPr id="4" name="Content Placeholder 3">
            <a:extLst>
              <a:ext uri="{FF2B5EF4-FFF2-40B4-BE49-F238E27FC236}">
                <a16:creationId xmlns:a16="http://schemas.microsoft.com/office/drawing/2014/main" id="{05FD35D0-41EA-4A78-670C-E13E86AEED69}"/>
              </a:ext>
            </a:extLst>
          </p:cNvPr>
          <p:cNvSpPr>
            <a:spLocks noGrp="1"/>
          </p:cNvSpPr>
          <p:nvPr>
            <p:ph sz="half" idx="2"/>
          </p:nvPr>
        </p:nvSpPr>
        <p:spPr/>
        <p:txBody>
          <a:bodyPr>
            <a:normAutofit fontScale="85000" lnSpcReduction="20000"/>
          </a:bodyPr>
          <a:lstStyle/>
          <a:p>
            <a:pPr lvl="1"/>
            <a:r>
              <a:rPr lang="en-US" i="1" dirty="0"/>
              <a:t>that would cost far more than the entire value of the lost opium. </a:t>
            </a:r>
            <a:r>
              <a:rPr lang="en-US" dirty="0"/>
              <a:t>Platt (2019), p. 393.</a:t>
            </a:r>
          </a:p>
          <a:p>
            <a:r>
              <a:rPr lang="en-US" dirty="0"/>
              <a:t>The government was put in an awkward corner because, Charles Elliot, their representative in China mishandled the situation. </a:t>
            </a:r>
          </a:p>
          <a:p>
            <a:pPr lvl="1"/>
            <a:r>
              <a:rPr lang="en-US" dirty="0"/>
              <a:t>He convinced the smugglers to give him their drugs in return for British IOUs, </a:t>
            </a:r>
          </a:p>
          <a:p>
            <a:pPr lvl="1"/>
            <a:r>
              <a:rPr lang="en-US" dirty="0"/>
              <a:t>and then he handed over the drugs to the Chinese authorities for destruction. </a:t>
            </a:r>
          </a:p>
          <a:p>
            <a:r>
              <a:rPr lang="en-US" dirty="0"/>
              <a:t>When Parliament did not want to make good on the IOUs, </a:t>
            </a:r>
          </a:p>
          <a:p>
            <a:pPr lvl="1"/>
            <a:r>
              <a:rPr lang="en-US" dirty="0"/>
              <a:t>they thought they could force </a:t>
            </a:r>
          </a:p>
          <a:p>
            <a:pPr lvl="1"/>
            <a:r>
              <a:rPr lang="en-US" dirty="0"/>
              <a:t>the Chinese to pay for the lost opium.</a:t>
            </a:r>
          </a:p>
        </p:txBody>
      </p:sp>
      <p:sp>
        <p:nvSpPr>
          <p:cNvPr id="5" name="Footer Placeholder 4">
            <a:extLst>
              <a:ext uri="{FF2B5EF4-FFF2-40B4-BE49-F238E27FC236}">
                <a16:creationId xmlns:a16="http://schemas.microsoft.com/office/drawing/2014/main" id="{44943D82-EFFF-8210-D744-985B4E731625}"/>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488627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80A00F-5161-8E14-C477-6A2CAC304D31}"/>
                  </a:ext>
                </a:extLst>
              </p:cNvPr>
              <p:cNvSpPr>
                <a:spLocks noGrp="1"/>
              </p:cNvSpPr>
              <p:nvPr>
                <p:ph type="title"/>
              </p:nvPr>
            </p:nvSpPr>
            <p:spPr/>
            <p:txBody>
              <a:bodyPr/>
              <a:lstStyle/>
              <a:p>
                <a:r>
                  <a:rPr lang="en-US" dirty="0"/>
                  <a:t>Lack of Perspective </a:t>
                </a:r>
                <a:r>
                  <a:rPr lang="en-US" dirty="0">
                    <a:sym typeface="Wingdings" pitchFamily="2" charset="2"/>
                  </a:rPr>
                  <a:t> Danger</a:t>
                </a:r>
                <a:br>
                  <a:rPr lang="en-US" dirty="0">
                    <a:sym typeface="Wingdings" pitchFamily="2" charset="2"/>
                  </a:rPr>
                </a:br>
                <a:r>
                  <a:rPr lang="en-US" dirty="0">
                    <a:sym typeface="Wingdings" pitchFamily="2" charset="2"/>
                  </a:rPr>
                  <a:t>Chatbots </a:t>
                </a:r>
                <a14:m>
                  <m:oMath xmlns:m="http://schemas.openxmlformats.org/officeDocument/2006/math">
                    <m:r>
                      <a:rPr lang="en-US" i="1" smtClean="0">
                        <a:latin typeface="Cambria Math" panose="02040503050406030204" pitchFamily="18" charset="0"/>
                        <a:ea typeface="Cambria Math" panose="02040503050406030204" pitchFamily="18" charset="0"/>
                        <a:sym typeface="Wingdings" pitchFamily="2" charset="2"/>
                      </a:rPr>
                      <m:t>≠</m:t>
                    </m:r>
                  </m:oMath>
                </a14:m>
                <a:r>
                  <a:rPr lang="en-US" dirty="0">
                    <a:sym typeface="Wingdings" pitchFamily="2" charset="2"/>
                  </a:rPr>
                  <a:t> Historian (Platt) </a:t>
                </a:r>
                <a:endParaRPr lang="en-US" dirty="0"/>
              </a:p>
            </p:txBody>
          </p:sp>
        </mc:Choice>
        <mc:Fallback xmlns="">
          <p:sp>
            <p:nvSpPr>
              <p:cNvPr id="2" name="Title 1">
                <a:extLst>
                  <a:ext uri="{FF2B5EF4-FFF2-40B4-BE49-F238E27FC236}">
                    <a16:creationId xmlns:a16="http://schemas.microsoft.com/office/drawing/2014/main" id="{8480A00F-5161-8E14-C477-6A2CAC304D31}"/>
                  </a:ext>
                </a:extLst>
              </p:cNvPr>
              <p:cNvSpPr>
                <a:spLocks noGrp="1" noRot="1" noChangeAspect="1" noMove="1" noResize="1" noEditPoints="1" noAdjustHandles="1" noChangeArrowheads="1" noChangeShapeType="1" noTextEdit="1"/>
              </p:cNvSpPr>
              <p:nvPr>
                <p:ph type="title"/>
              </p:nvPr>
            </p:nvSpPr>
            <p:spPr>
              <a:blipFill>
                <a:blip r:embed="rId2"/>
                <a:stretch>
                  <a:fillRect l="-2413" t="-15238" b="-2190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82939F64-D2F4-D908-9CB5-63047E12CD4C}"/>
              </a:ext>
            </a:extLst>
          </p:cNvPr>
          <p:cNvSpPr>
            <a:spLocks noGrp="1"/>
          </p:cNvSpPr>
          <p:nvPr>
            <p:ph sz="half" idx="1"/>
          </p:nvPr>
        </p:nvSpPr>
        <p:spPr/>
        <p:txBody>
          <a:bodyPr>
            <a:normAutofit fontScale="85000" lnSpcReduction="20000"/>
          </a:bodyPr>
          <a:lstStyle/>
          <a:p>
            <a:r>
              <a:rPr lang="en-US" dirty="0"/>
              <a:t>Most of the essays from the students repeated output from </a:t>
            </a:r>
            <a:r>
              <a:rPr lang="en-US" dirty="0" err="1"/>
              <a:t>ChatGPT</a:t>
            </a:r>
            <a:r>
              <a:rPr lang="en-US" dirty="0"/>
              <a:t> more or less as is. </a:t>
            </a:r>
          </a:p>
          <a:p>
            <a:r>
              <a:rPr lang="en-US" dirty="0"/>
              <a:t>These essays contained factual errors, </a:t>
            </a:r>
          </a:p>
          <a:p>
            <a:pPr lvl="1"/>
            <a:r>
              <a:rPr lang="en-US" dirty="0"/>
              <a:t>but more seriously, </a:t>
            </a:r>
          </a:p>
          <a:p>
            <a:pPr lvl="1"/>
            <a:r>
              <a:rPr lang="en-US" dirty="0"/>
              <a:t>the essays lack depth and perspective. </a:t>
            </a:r>
          </a:p>
          <a:p>
            <a:r>
              <a:rPr lang="en-US" dirty="0"/>
              <a:t>In Platt (2019), p. 444, Platt argued that Napoleon understood that </a:t>
            </a:r>
          </a:p>
          <a:p>
            <a:pPr lvl="1"/>
            <a:r>
              <a:rPr lang="en-US" dirty="0"/>
              <a:t>it would be foolish for Britain to use its short-term advantage in technology to humiliate the Chinese.</a:t>
            </a:r>
          </a:p>
          <a:p>
            <a:pPr lvl="1"/>
            <a:r>
              <a:rPr lang="en-US" dirty="0"/>
              <a:t>Eventually, the Chinese would do what they have done (become stronger). </a:t>
            </a:r>
          </a:p>
        </p:txBody>
      </p:sp>
      <p:sp>
        <p:nvSpPr>
          <p:cNvPr id="4" name="Content Placeholder 3">
            <a:extLst>
              <a:ext uri="{FF2B5EF4-FFF2-40B4-BE49-F238E27FC236}">
                <a16:creationId xmlns:a16="http://schemas.microsoft.com/office/drawing/2014/main" id="{4704F89A-768B-E045-3557-33C843D5568C}"/>
              </a:ext>
            </a:extLst>
          </p:cNvPr>
          <p:cNvSpPr>
            <a:spLocks noGrp="1"/>
          </p:cNvSpPr>
          <p:nvPr>
            <p:ph sz="half" idx="2"/>
          </p:nvPr>
        </p:nvSpPr>
        <p:spPr/>
        <p:txBody>
          <a:bodyPr>
            <a:normAutofit fontScale="85000" lnSpcReduction="20000"/>
          </a:bodyPr>
          <a:lstStyle/>
          <a:p>
            <a:r>
              <a:rPr lang="en-US" dirty="0"/>
              <a:t>Since the 1920s, these events are referred to as </a:t>
            </a:r>
          </a:p>
          <a:p>
            <a:pPr lvl="1"/>
            <a:r>
              <a:rPr lang="en-US" dirty="0"/>
              <a:t>the “century of humiliation” </a:t>
            </a:r>
          </a:p>
          <a:p>
            <a:pPr lvl="1"/>
            <a:r>
              <a:rPr lang="en-US" dirty="0"/>
              <a:t>by the authorities in China.</a:t>
            </a:r>
          </a:p>
          <a:p>
            <a:r>
              <a:rPr lang="en-US" dirty="0"/>
              <a:t>Platt makes it clear that </a:t>
            </a:r>
          </a:p>
          <a:p>
            <a:pPr lvl="1"/>
            <a:r>
              <a:rPr lang="en-US" dirty="0"/>
              <a:t>the current Chinese government is using this terminology </a:t>
            </a:r>
          </a:p>
          <a:p>
            <a:pPr lvl="1"/>
            <a:r>
              <a:rPr lang="en-US" dirty="0"/>
              <a:t>to motivate its efforts to compete with the West in technologies such as AI</a:t>
            </a:r>
          </a:p>
          <a:p>
            <a:r>
              <a:rPr lang="en-US" dirty="0"/>
              <a:t>When we discussed these essays in class, I tried to argue </a:t>
            </a:r>
          </a:p>
          <a:p>
            <a:pPr lvl="1"/>
            <a:r>
              <a:rPr lang="en-US" dirty="0"/>
              <a:t>that over-simplifying the truth, and </a:t>
            </a:r>
          </a:p>
          <a:p>
            <a:pPr lvl="1"/>
            <a:r>
              <a:rPr lang="en-US" dirty="0"/>
              <a:t>taking the Western side of the conflict, </a:t>
            </a:r>
          </a:p>
          <a:p>
            <a:pPr lvl="1"/>
            <a:r>
              <a:rPr lang="en-US" dirty="0"/>
              <a:t>could be dangerous and could lead to a trade war, if not a shooting war</a:t>
            </a:r>
          </a:p>
        </p:txBody>
      </p:sp>
      <p:sp>
        <p:nvSpPr>
          <p:cNvPr id="5" name="Footer Placeholder 4">
            <a:extLst>
              <a:ext uri="{FF2B5EF4-FFF2-40B4-BE49-F238E27FC236}">
                <a16:creationId xmlns:a16="http://schemas.microsoft.com/office/drawing/2014/main" id="{84AA930A-10BC-B18F-F919-AF1B0ABB3599}"/>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22814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2C207B-9A95-8229-BDD6-87E3D086481E}"/>
              </a:ext>
            </a:extLst>
          </p:cNvPr>
          <p:cNvSpPr>
            <a:spLocks noGrp="1"/>
          </p:cNvSpPr>
          <p:nvPr>
            <p:ph type="title"/>
          </p:nvPr>
        </p:nvSpPr>
        <p:spPr/>
        <p:txBody>
          <a:bodyPr/>
          <a:lstStyle/>
          <a:p>
            <a:r>
              <a:rPr lang="en-US" dirty="0"/>
              <a:t>Reliability of BLEU</a:t>
            </a:r>
          </a:p>
        </p:txBody>
      </p:sp>
      <p:sp>
        <p:nvSpPr>
          <p:cNvPr id="6" name="Content Placeholder 5">
            <a:extLst>
              <a:ext uri="{FF2B5EF4-FFF2-40B4-BE49-F238E27FC236}">
                <a16:creationId xmlns:a16="http://schemas.microsoft.com/office/drawing/2014/main" id="{3204E33D-87CC-6E05-2564-3DE006BB2DAB}"/>
              </a:ext>
            </a:extLst>
          </p:cNvPr>
          <p:cNvSpPr>
            <a:spLocks noGrp="1"/>
          </p:cNvSpPr>
          <p:nvPr>
            <p:ph sz="half" idx="1"/>
          </p:nvPr>
        </p:nvSpPr>
        <p:spPr/>
        <p:txBody>
          <a:bodyPr>
            <a:normAutofit fontScale="85000" lnSpcReduction="20000"/>
          </a:bodyPr>
          <a:lstStyle/>
          <a:p>
            <a:r>
              <a:rPr lang="en-US" dirty="0"/>
              <a:t>In their Figure 7, </a:t>
            </a:r>
          </a:p>
          <a:p>
            <a:pPr lvl="1"/>
            <a:r>
              <a:rPr lang="en-US" dirty="0"/>
              <a:t>they use BLEU to compare three machine translation systems (S1, S2 and S3) and </a:t>
            </a:r>
          </a:p>
          <a:p>
            <a:pPr lvl="1"/>
            <a:r>
              <a:rPr lang="en-US" dirty="0"/>
              <a:t>two human (non-professional) translators (H1 and H2). </a:t>
            </a:r>
          </a:p>
          <a:p>
            <a:r>
              <a:rPr lang="en-US" dirty="0"/>
              <a:t>They report that humans score better than machines.</a:t>
            </a:r>
          </a:p>
          <a:p>
            <a:r>
              <a:rPr lang="en-US" dirty="0"/>
              <a:t>They conclude:</a:t>
            </a:r>
          </a:p>
          <a:p>
            <a:pPr lvl="1"/>
            <a:r>
              <a:rPr lang="en-US" dirty="0"/>
              <a:t>“BLEU’s strength is that it correlates highly with human judgments </a:t>
            </a:r>
          </a:p>
          <a:p>
            <a:pPr lvl="2"/>
            <a:r>
              <a:rPr lang="en-US" dirty="0"/>
              <a:t>by averaging out individual sentence judgment errors over a test corpus </a:t>
            </a:r>
          </a:p>
          <a:p>
            <a:pPr lvl="2"/>
            <a:r>
              <a:rPr lang="en-US" dirty="0"/>
              <a:t>rather than attempting to divine the exact human judgment for every sentence: </a:t>
            </a:r>
          </a:p>
          <a:p>
            <a:pPr lvl="2"/>
            <a:r>
              <a:rPr lang="en-US" i="1" dirty="0"/>
              <a:t>quantity leads to quality</a:t>
            </a:r>
            <a:r>
              <a:rPr lang="en-US" dirty="0"/>
              <a:t>.”</a:t>
            </a:r>
          </a:p>
        </p:txBody>
      </p:sp>
      <p:pic>
        <p:nvPicPr>
          <p:cNvPr id="9" name="Content Placeholder 8" descr="A graph with a line graph and a chart with numbers&#10;&#10;Description automatically generated with medium confidence">
            <a:extLst>
              <a:ext uri="{FF2B5EF4-FFF2-40B4-BE49-F238E27FC236}">
                <a16:creationId xmlns:a16="http://schemas.microsoft.com/office/drawing/2014/main" id="{B856AF6B-FC5B-F683-D589-6FD3E0CCAE61}"/>
              </a:ext>
            </a:extLst>
          </p:cNvPr>
          <p:cNvPicPr>
            <a:picLocks noGrp="1" noChangeAspect="1"/>
          </p:cNvPicPr>
          <p:nvPr>
            <p:ph sz="half" idx="2"/>
          </p:nvPr>
        </p:nvPicPr>
        <p:blipFill>
          <a:blip r:embed="rId2"/>
          <a:stretch>
            <a:fillRect/>
          </a:stretch>
        </p:blipFill>
        <p:spPr>
          <a:xfrm>
            <a:off x="6310479" y="1458549"/>
            <a:ext cx="5181600" cy="4313926"/>
          </a:xfrm>
        </p:spPr>
      </p:pic>
      <p:sp>
        <p:nvSpPr>
          <p:cNvPr id="4" name="Footer Placeholder 3">
            <a:extLst>
              <a:ext uri="{FF2B5EF4-FFF2-40B4-BE49-F238E27FC236}">
                <a16:creationId xmlns:a16="http://schemas.microsoft.com/office/drawing/2014/main" id="{F25A6C92-05A7-75B4-EED8-A63897829FAB}"/>
              </a:ext>
            </a:extLst>
          </p:cNvPr>
          <p:cNvSpPr>
            <a:spLocks noGrp="1"/>
          </p:cNvSpPr>
          <p:nvPr>
            <p:ph type="ftr" sz="quarter" idx="11"/>
          </p:nvPr>
        </p:nvSpPr>
        <p:spPr/>
        <p:txBody>
          <a:bodyPr/>
          <a:lstStyle/>
          <a:p>
            <a:r>
              <a:rPr lang="en-US"/>
              <a:t>https://github.com/kwchurch/WSDM_2024_tutorial</a:t>
            </a:r>
          </a:p>
        </p:txBody>
      </p:sp>
      <p:sp>
        <p:nvSpPr>
          <p:cNvPr id="10" name="TextBox 9">
            <a:extLst>
              <a:ext uri="{FF2B5EF4-FFF2-40B4-BE49-F238E27FC236}">
                <a16:creationId xmlns:a16="http://schemas.microsoft.com/office/drawing/2014/main" id="{0D5D580E-1FCE-E1B0-1C2C-5B945CE2DCFC}"/>
              </a:ext>
            </a:extLst>
          </p:cNvPr>
          <p:cNvSpPr txBox="1"/>
          <p:nvPr/>
        </p:nvSpPr>
        <p:spPr>
          <a:xfrm>
            <a:off x="7394128" y="5807631"/>
            <a:ext cx="3532827" cy="369332"/>
          </a:xfrm>
          <a:prstGeom prst="rect">
            <a:avLst/>
          </a:prstGeom>
          <a:noFill/>
        </p:spPr>
        <p:txBody>
          <a:bodyPr wrap="none" rtlCol="0">
            <a:spAutoFit/>
          </a:bodyPr>
          <a:lstStyle/>
          <a:p>
            <a:r>
              <a:rPr lang="en-US" dirty="0">
                <a:hlinkClick r:id="rId3"/>
              </a:rPr>
              <a:t>https://aclanthology.org/P02-1040/</a:t>
            </a:r>
            <a:endParaRPr lang="en-US" dirty="0"/>
          </a:p>
        </p:txBody>
      </p:sp>
    </p:spTree>
    <p:extLst>
      <p:ext uri="{BB962C8B-B14F-4D97-AF65-F5344CB8AC3E}">
        <p14:creationId xmlns:p14="http://schemas.microsoft.com/office/powerpoint/2010/main" val="246733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8695-A010-E05E-7519-B62AD0460D71}"/>
              </a:ext>
            </a:extLst>
          </p:cNvPr>
          <p:cNvSpPr>
            <a:spLocks noGrp="1"/>
          </p:cNvSpPr>
          <p:nvPr>
            <p:ph type="title"/>
          </p:nvPr>
        </p:nvSpPr>
        <p:spPr/>
        <p:txBody>
          <a:bodyPr/>
          <a:lstStyle/>
          <a:p>
            <a:r>
              <a:rPr lang="en-US" dirty="0"/>
              <a:t>Validity of BLEU</a:t>
            </a:r>
          </a:p>
        </p:txBody>
      </p:sp>
      <p:sp>
        <p:nvSpPr>
          <p:cNvPr id="3" name="Content Placeholder 2">
            <a:extLst>
              <a:ext uri="{FF2B5EF4-FFF2-40B4-BE49-F238E27FC236}">
                <a16:creationId xmlns:a16="http://schemas.microsoft.com/office/drawing/2014/main" id="{6905D1EA-6EB3-01CD-CFA3-35076CE30A07}"/>
              </a:ext>
            </a:extLst>
          </p:cNvPr>
          <p:cNvSpPr>
            <a:spLocks noGrp="1"/>
          </p:cNvSpPr>
          <p:nvPr>
            <p:ph sz="half" idx="1"/>
          </p:nvPr>
        </p:nvSpPr>
        <p:spPr/>
        <p:txBody>
          <a:bodyPr>
            <a:normAutofit fontScale="85000" lnSpcReduction="10000"/>
          </a:bodyPr>
          <a:lstStyle/>
          <a:p>
            <a:r>
              <a:rPr lang="en-US" dirty="0"/>
              <a:t>Less discussion of validity in original paper</a:t>
            </a:r>
          </a:p>
          <a:p>
            <a:r>
              <a:rPr lang="en-US" dirty="0"/>
              <a:t>Some papers raise serious questions about validity </a:t>
            </a:r>
          </a:p>
          <a:p>
            <a:pPr lvl="1"/>
            <a:r>
              <a:rPr lang="en-US" dirty="0"/>
              <a:t>of BLEU and other metrics</a:t>
            </a:r>
          </a:p>
          <a:p>
            <a:pPr lvl="1"/>
            <a:r>
              <a:rPr lang="en-US" dirty="0"/>
              <a:t>at least, for some use cases that go beyond the original BLEU paper</a:t>
            </a:r>
          </a:p>
        </p:txBody>
      </p:sp>
      <p:sp>
        <p:nvSpPr>
          <p:cNvPr id="4" name="Content Placeholder 3">
            <a:extLst>
              <a:ext uri="{FF2B5EF4-FFF2-40B4-BE49-F238E27FC236}">
                <a16:creationId xmlns:a16="http://schemas.microsoft.com/office/drawing/2014/main" id="{F0E229DD-1358-EF46-656D-CD827994B956}"/>
              </a:ext>
            </a:extLst>
          </p:cNvPr>
          <p:cNvSpPr>
            <a:spLocks noGrp="1"/>
          </p:cNvSpPr>
          <p:nvPr>
            <p:ph sz="half" idx="2"/>
          </p:nvPr>
        </p:nvSpPr>
        <p:spPr/>
        <p:txBody>
          <a:bodyPr>
            <a:normAutofit fontScale="85000" lnSpcReduction="10000"/>
          </a:bodyPr>
          <a:lstStyle/>
          <a:p>
            <a:r>
              <a:rPr lang="en-US" dirty="0"/>
              <a:t>It is hard to talk about validity without a clearly stated use case</a:t>
            </a:r>
          </a:p>
          <a:p>
            <a:pPr lvl="1"/>
            <a:r>
              <a:rPr lang="en-US" i="1" dirty="0">
                <a:hlinkClick r:id="rId2"/>
              </a:rPr>
              <a:t>https://aclanthology.org/D17-1238/</a:t>
            </a:r>
            <a:r>
              <a:rPr lang="en-US" i="1" dirty="0"/>
              <a:t> </a:t>
            </a:r>
          </a:p>
          <a:p>
            <a:pPr lvl="2"/>
            <a:r>
              <a:rPr lang="en-US" i="1" dirty="0"/>
              <a:t>This paper shows that state-of-the-art automatic evaluation metrics for NLG systems </a:t>
            </a:r>
          </a:p>
          <a:p>
            <a:pPr lvl="3"/>
            <a:r>
              <a:rPr lang="en-US" i="1" dirty="0"/>
              <a:t>do not sufficiently reflect human ratings, </a:t>
            </a:r>
          </a:p>
          <a:p>
            <a:pPr lvl="3"/>
            <a:r>
              <a:rPr lang="en-US" i="1" dirty="0"/>
              <a:t>which stresses the need for human evaluations.</a:t>
            </a:r>
          </a:p>
          <a:p>
            <a:pPr lvl="1"/>
            <a:r>
              <a:rPr lang="en-US" i="1" dirty="0">
                <a:hlinkClick r:id="rId3"/>
              </a:rPr>
              <a:t>https://aclanthology.org/J18-3002</a:t>
            </a:r>
            <a:r>
              <a:rPr lang="en-US" i="1" dirty="0"/>
              <a:t> </a:t>
            </a:r>
          </a:p>
          <a:p>
            <a:pPr lvl="2"/>
            <a:r>
              <a:rPr lang="en-US" i="1" dirty="0"/>
              <a:t>Overall, the evidence supports using BLEU for diagnostic evaluation of MT systems </a:t>
            </a:r>
          </a:p>
          <a:p>
            <a:pPr lvl="3"/>
            <a:r>
              <a:rPr lang="en-US" i="1" dirty="0"/>
              <a:t>(which is what it was originally proposed for), </a:t>
            </a:r>
          </a:p>
          <a:p>
            <a:pPr lvl="2"/>
            <a:r>
              <a:rPr lang="en-US" i="1" dirty="0"/>
              <a:t>but does not support using BLEU outside of MT, for evaluation of individual texts, or for scientific hypothesis testing.</a:t>
            </a:r>
          </a:p>
        </p:txBody>
      </p:sp>
      <p:sp>
        <p:nvSpPr>
          <p:cNvPr id="5" name="Footer Placeholder 4">
            <a:extLst>
              <a:ext uri="{FF2B5EF4-FFF2-40B4-BE49-F238E27FC236}">
                <a16:creationId xmlns:a16="http://schemas.microsoft.com/office/drawing/2014/main" id="{99D12D50-8378-7665-9AAB-0DE35C7ACD4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64634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1AFE-B30C-6626-1765-AFF58E42EDF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9EE75690-237A-9211-3719-B624B0A6E24D}"/>
              </a:ext>
            </a:extLst>
          </p:cNvPr>
          <p:cNvSpPr>
            <a:spLocks noGrp="1"/>
          </p:cNvSpPr>
          <p:nvPr>
            <p:ph idx="1"/>
          </p:nvPr>
        </p:nvSpPr>
        <p:spPr/>
        <p:txBody>
          <a:bodyPr>
            <a:normAutofit fontScale="92500"/>
          </a:bodyPr>
          <a:lstStyle/>
          <a:p>
            <a:r>
              <a:rPr lang="en-US" dirty="0"/>
              <a:t>BLEU was originally proposed </a:t>
            </a:r>
          </a:p>
          <a:p>
            <a:pPr lvl="1"/>
            <a:r>
              <a:rPr lang="en-US" dirty="0"/>
              <a:t>to compare a small number of systems for DARPA competitions. </a:t>
            </a:r>
          </a:p>
          <a:p>
            <a:r>
              <a:rPr lang="en-US" dirty="0"/>
              <a:t>But soon after BLEU was introduced, </a:t>
            </a:r>
          </a:p>
          <a:p>
            <a:pPr lvl="1"/>
            <a:r>
              <a:rPr lang="en-US" dirty="0" err="1"/>
              <a:t>Och</a:t>
            </a:r>
            <a:r>
              <a:rPr lang="en-US" dirty="0"/>
              <a:t> suggested using BLEU for a very different use case. </a:t>
            </a:r>
          </a:p>
          <a:p>
            <a:r>
              <a:rPr lang="en-US" dirty="0"/>
              <a:t>It had been standard practice to to use </a:t>
            </a:r>
          </a:p>
          <a:p>
            <a:pPr lvl="1"/>
            <a:r>
              <a:rPr lang="en-US" dirty="0"/>
              <a:t>different metrics for testing and training. </a:t>
            </a:r>
          </a:p>
          <a:p>
            <a:r>
              <a:rPr lang="en-US" dirty="0" err="1"/>
              <a:t>Och</a:t>
            </a:r>
            <a:r>
              <a:rPr lang="en-US" dirty="0"/>
              <a:t> found that if one is going to use BLEU to evaluate systems, </a:t>
            </a:r>
          </a:p>
          <a:p>
            <a:pPr lvl="1"/>
            <a:r>
              <a:rPr lang="en-US" dirty="0"/>
              <a:t>then his system would do better in the evaluation if he also used BLEU for training. </a:t>
            </a:r>
          </a:p>
          <a:p>
            <a:r>
              <a:rPr lang="en-US" dirty="0" err="1"/>
              <a:t>Och’s</a:t>
            </a:r>
            <a:r>
              <a:rPr lang="en-US" dirty="0"/>
              <a:t> suggestion did well in competitions, </a:t>
            </a:r>
          </a:p>
          <a:p>
            <a:pPr lvl="1"/>
            <a:r>
              <a:rPr lang="en-US" dirty="0"/>
              <a:t>but raises questions about reliability and validity</a:t>
            </a:r>
          </a:p>
        </p:txBody>
      </p:sp>
      <p:sp>
        <p:nvSpPr>
          <p:cNvPr id="5" name="Footer Placeholder 4">
            <a:extLst>
              <a:ext uri="{FF2B5EF4-FFF2-40B4-BE49-F238E27FC236}">
                <a16:creationId xmlns:a16="http://schemas.microsoft.com/office/drawing/2014/main" id="{0C32CDD5-F25F-8F0F-6226-D5CE635F8AC1}"/>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480173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14489</TotalTime>
  <Words>6172</Words>
  <Application>Microsoft Office PowerPoint</Application>
  <PresentationFormat>Widescreen</PresentationFormat>
  <Paragraphs>695</Paragraphs>
  <Slides>64</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Calibri Light</vt:lpstr>
      <vt:lpstr>Cambria Math</vt:lpstr>
      <vt:lpstr>Courier New</vt:lpstr>
      <vt:lpstr>Segoe UI</vt:lpstr>
      <vt:lpstr>Wingdings</vt:lpstr>
      <vt:lpstr>Office Theme</vt:lpstr>
      <vt:lpstr>The Easy,  the Hard  and the Ugly</vt:lpstr>
      <vt:lpstr>Ugly: Outline</vt:lpstr>
      <vt:lpstr>Evaluating Evaluations: A Perspective on Benchmarks</vt:lpstr>
      <vt:lpstr>The importance of evaluation</vt:lpstr>
      <vt:lpstr>Validity and Reliability Krippendorff (2018) Content analysis: An introduction to its methodology</vt:lpstr>
      <vt:lpstr>Reliability of BLEU https://aclanthology.org/P02-1040/ </vt:lpstr>
      <vt:lpstr>Reliability of BLEU</vt:lpstr>
      <vt:lpstr>Validity of BLEU</vt:lpstr>
      <vt:lpstr>Use Cases</vt:lpstr>
      <vt:lpstr>Consequence of Evaluation: Proposed Scale</vt:lpstr>
      <vt:lpstr>Averaging: Arithmetic vs. Geometric</vt:lpstr>
      <vt:lpstr>SPEC: A benchmark for evaluating CPUs</vt:lpstr>
      <vt:lpstr>Challenges for Validity and Reliability</vt:lpstr>
      <vt:lpstr>Unrepresentative Samples</vt:lpstr>
      <vt:lpstr>Test/Train Splits: Interpolation ≠ Extrapolation It’s Difficult to Make Predictions, Especially About the Future</vt:lpstr>
      <vt:lpstr>Leakage</vt:lpstr>
      <vt:lpstr>Labeling and Inter-annotator Agreement</vt:lpstr>
      <vt:lpstr>The bad news first</vt:lpstr>
      <vt:lpstr>What is a label?</vt:lpstr>
      <vt:lpstr>Why we care?</vt:lpstr>
      <vt:lpstr>Lifecycle of a label</vt:lpstr>
      <vt:lpstr>Relevance labels</vt:lpstr>
      <vt:lpstr>Careful with that axe data, Eugene</vt:lpstr>
      <vt:lpstr>The state of the field</vt:lpstr>
      <vt:lpstr>The need for humans</vt:lpstr>
      <vt:lpstr>Problems</vt:lpstr>
      <vt:lpstr>A spectrum of labeling tasks</vt:lpstr>
      <vt:lpstr>Prepare the environment</vt:lpstr>
      <vt:lpstr>HIT design principles</vt:lpstr>
      <vt:lpstr>Quality control in general</vt:lpstr>
      <vt:lpstr>Algorithms used in practice</vt:lpstr>
      <vt:lpstr>Behavioral features</vt:lpstr>
      <vt:lpstr>Active learning</vt:lpstr>
      <vt:lpstr>Error rates for different worker/HIT groups</vt:lpstr>
      <vt:lpstr>Snorkel approach</vt:lpstr>
      <vt:lpstr>LLMs</vt:lpstr>
      <vt:lpstr>Spectrum of human-machine collaboration</vt:lpstr>
      <vt:lpstr>Prompting</vt:lpstr>
      <vt:lpstr>Setup</vt:lpstr>
      <vt:lpstr>Prompt structure</vt:lpstr>
      <vt:lpstr>Prompts compared to HITs</vt:lpstr>
      <vt:lpstr>Preliminary results</vt:lpstr>
      <vt:lpstr>Discussion</vt:lpstr>
      <vt:lpstr>LLMs and human computation</vt:lpstr>
      <vt:lpstr>The main process is unchanged </vt:lpstr>
      <vt:lpstr>Too many (irrelevant) tasks</vt:lpstr>
      <vt:lpstr>Principles</vt:lpstr>
      <vt:lpstr>Ugly: Outline</vt:lpstr>
      <vt:lpstr>PowerPoint Presentation</vt:lpstr>
      <vt:lpstr>Too Good to be True</vt:lpstr>
      <vt:lpstr>Fluency ≠ Intelligence</vt:lpstr>
      <vt:lpstr>https://didapelled.bandcamp.com/track/smooth-talkin-con-man </vt:lpstr>
      <vt:lpstr>Good Applications for Smooth-Talking Machines</vt:lpstr>
      <vt:lpstr>https://www.chronicle.com/article/im-a-student-you-have-no-idea-how-much-were-using-chatgpt </vt:lpstr>
      <vt:lpstr>Essay Writing Subtasks: Human-machine Collaboration</vt:lpstr>
      <vt:lpstr>Is it cheating to use a chatbot?</vt:lpstr>
      <vt:lpstr>Good applications:  Take advantage of strengths and avoid weaknesses</vt:lpstr>
      <vt:lpstr>Smooth-Talking Conclusions</vt:lpstr>
      <vt:lpstr>PowerPoint Presentation</vt:lpstr>
      <vt:lpstr>Evaluation of Human-in-the-Loop Homework: use tools to help them write essays</vt:lpstr>
      <vt:lpstr>Use Cases: Some work well and some do not</vt:lpstr>
      <vt:lpstr>PowerPoint Presentation</vt:lpstr>
      <vt:lpstr>In fact, the Opium War had little to do with opium </vt:lpstr>
      <vt:lpstr>Lack of Perspective  Danger Chatbots ≠ Historian (Platt)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ACL-2022 Tutorial: Part A: Simple Uses of Deep Nets</dc:title>
  <dc:creator>sglflqcz</dc:creator>
  <cp:lastModifiedBy>Alonso, Omar</cp:lastModifiedBy>
  <cp:revision>46</cp:revision>
  <dcterms:created xsi:type="dcterms:W3CDTF">2022-05-07T16:48:18Z</dcterms:created>
  <dcterms:modified xsi:type="dcterms:W3CDTF">2024-02-28T22:05:25Z</dcterms:modified>
</cp:coreProperties>
</file>